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2"/>
  </p:notesMasterIdLst>
  <p:sldIdLst>
    <p:sldId id="260" r:id="rId2"/>
    <p:sldId id="286" r:id="rId3"/>
    <p:sldId id="287" r:id="rId4"/>
    <p:sldId id="288" r:id="rId5"/>
    <p:sldId id="289" r:id="rId6"/>
    <p:sldId id="290" r:id="rId7"/>
    <p:sldId id="291" r:id="rId8"/>
    <p:sldId id="293" r:id="rId9"/>
    <p:sldId id="294" r:id="rId10"/>
    <p:sldId id="295" r:id="rId11"/>
    <p:sldId id="297" r:id="rId12"/>
    <p:sldId id="298" r:id="rId13"/>
    <p:sldId id="299" r:id="rId14"/>
    <p:sldId id="300" r:id="rId15"/>
    <p:sldId id="301" r:id="rId16"/>
    <p:sldId id="302" r:id="rId17"/>
    <p:sldId id="303" r:id="rId18"/>
    <p:sldId id="304" r:id="rId19"/>
    <p:sldId id="306" r:id="rId20"/>
    <p:sldId id="307" r:id="rId21"/>
    <p:sldId id="308" r:id="rId22"/>
    <p:sldId id="309" r:id="rId23"/>
    <p:sldId id="292" r:id="rId24"/>
    <p:sldId id="305" r:id="rId25"/>
    <p:sldId id="310" r:id="rId26"/>
    <p:sldId id="311" r:id="rId27"/>
    <p:sldId id="312" r:id="rId28"/>
    <p:sldId id="313" r:id="rId29"/>
    <p:sldId id="314" r:id="rId30"/>
    <p:sldId id="315" r:id="rId31"/>
    <p:sldId id="316" r:id="rId32"/>
    <p:sldId id="317" r:id="rId33"/>
    <p:sldId id="318" r:id="rId34"/>
    <p:sldId id="319" r:id="rId35"/>
    <p:sldId id="320" r:id="rId36"/>
    <p:sldId id="322" r:id="rId37"/>
    <p:sldId id="323" r:id="rId38"/>
    <p:sldId id="324" r:id="rId39"/>
    <p:sldId id="325" r:id="rId40"/>
    <p:sldId id="321" r:id="rId41"/>
    <p:sldId id="326" r:id="rId42"/>
    <p:sldId id="327" r:id="rId43"/>
    <p:sldId id="328" r:id="rId44"/>
    <p:sldId id="329" r:id="rId45"/>
    <p:sldId id="330" r:id="rId46"/>
    <p:sldId id="331" r:id="rId47"/>
    <p:sldId id="332" r:id="rId48"/>
    <p:sldId id="333" r:id="rId49"/>
    <p:sldId id="334" r:id="rId50"/>
    <p:sldId id="335" r:id="rId51"/>
    <p:sldId id="336"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51"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4DD"/>
    <a:srgbClr val="FB05D8"/>
    <a:srgbClr val="3333FF"/>
    <a:srgbClr val="EE10CE"/>
    <a:srgbClr val="9900CC"/>
    <a:srgbClr val="219C0C"/>
    <a:srgbClr val="28A028"/>
    <a:srgbClr val="C903B1"/>
    <a:srgbClr val="20EE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64" autoAdjust="0"/>
  </p:normalViewPr>
  <p:slideViewPr>
    <p:cSldViewPr snapToGrid="0">
      <p:cViewPr varScale="1">
        <p:scale>
          <a:sx n="65" d="100"/>
          <a:sy n="65" d="100"/>
        </p:scale>
        <p:origin x="1560"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80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EE1F4-F26E-4707-8020-842D2FFCB5F6}" type="datetimeFigureOut">
              <a:rPr lang="en-IN" smtClean="0"/>
              <a:pPr/>
              <a:t>25-04-2022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B0B8A-B651-4CB2-8667-94B028992942}" type="slidenum">
              <a:rPr lang="en-IN" smtClean="0"/>
              <a:pPr/>
              <a:t>‹#›</a:t>
            </a:fld>
            <a:endParaRPr lang="en-IN"/>
          </a:p>
        </p:txBody>
      </p:sp>
    </p:spTree>
    <p:extLst>
      <p:ext uri="{BB962C8B-B14F-4D97-AF65-F5344CB8AC3E}">
        <p14:creationId xmlns:p14="http://schemas.microsoft.com/office/powerpoint/2010/main" val="324461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5FB0B8A-B651-4CB2-8667-94B028992942}" type="slidenum">
              <a:rPr lang="en-IN" smtClean="0"/>
              <a:pPr/>
              <a:t>1</a:t>
            </a:fld>
            <a:endParaRPr lang="en-IN"/>
          </a:p>
        </p:txBody>
      </p:sp>
    </p:spTree>
    <p:extLst>
      <p:ext uri="{BB962C8B-B14F-4D97-AF65-F5344CB8AC3E}">
        <p14:creationId xmlns:p14="http://schemas.microsoft.com/office/powerpoint/2010/main" val="3353680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ba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5583235"/>
            <a:ext cx="9128125" cy="128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8"/>
          <p:cNvSpPr>
            <a:spLocks noChangeArrowheads="1"/>
          </p:cNvSpPr>
          <p:nvPr/>
        </p:nvSpPr>
        <p:spPr bwMode="auto">
          <a:xfrm>
            <a:off x="0" y="0"/>
            <a:ext cx="9144000" cy="1752600"/>
          </a:xfrm>
          <a:prstGeom prst="rect">
            <a:avLst/>
          </a:prstGeom>
          <a:solidFill>
            <a:srgbClr val="335295"/>
          </a:solidFill>
          <a:ln w="9525">
            <a:noFill/>
            <a:miter lim="800000"/>
            <a:headEnd/>
            <a:tailEnd/>
          </a:ln>
        </p:spPr>
        <p:txBody>
          <a:bodyPr wrap="none" anchor="ctr"/>
          <a:lstStyle/>
          <a:p>
            <a:pPr>
              <a:defRPr/>
            </a:pPr>
            <a:endParaRPr lang="en-US" sz="1800">
              <a:latin typeface="Arial" charset="0"/>
              <a:cs typeface="+mn-cs"/>
            </a:endParaRPr>
          </a:p>
        </p:txBody>
      </p:sp>
      <p:sp>
        <p:nvSpPr>
          <p:cNvPr id="5122" name="Rectangle 2"/>
          <p:cNvSpPr>
            <a:spLocks noGrp="1" noChangeArrowheads="1"/>
          </p:cNvSpPr>
          <p:nvPr>
            <p:ph type="ctrTitle"/>
          </p:nvPr>
        </p:nvSpPr>
        <p:spPr>
          <a:xfrm>
            <a:off x="685800" y="2286000"/>
            <a:ext cx="7772400" cy="1143000"/>
          </a:xfrm>
        </p:spPr>
        <p:txBody>
          <a:bodyPr/>
          <a:lstStyle>
            <a:lvl1pPr>
              <a:defRPr>
                <a:solidFill>
                  <a:srgbClr val="1B57B5"/>
                </a:solidFill>
                <a:latin typeface="Arial" panose="020B0604020202020204" pitchFamily="34" charset="0"/>
                <a:cs typeface="Arial" panose="020B0604020202020204" pitchFamily="34" charset="0"/>
              </a:defRPr>
            </a:lvl1pPr>
          </a:lstStyle>
          <a:p>
            <a:r>
              <a:rPr lang="en-US"/>
              <a:t>Click to edit Master title style</a:t>
            </a:r>
          </a:p>
        </p:txBody>
      </p:sp>
      <p:sp>
        <p:nvSpPr>
          <p:cNvPr id="5123" name="Rectangle 3"/>
          <p:cNvSpPr>
            <a:spLocks noGrp="1" noChangeArrowheads="1"/>
          </p:cNvSpPr>
          <p:nvPr>
            <p:ph type="subTitle" idx="1"/>
          </p:nvPr>
        </p:nvSpPr>
        <p:spPr>
          <a:xfrm>
            <a:off x="1371600" y="3810000"/>
            <a:ext cx="6400800" cy="1752600"/>
          </a:xfrm>
        </p:spPr>
        <p:txBody>
          <a:bodyPr/>
          <a:lstStyle>
            <a:lvl1pPr marL="0" indent="0" algn="ctr">
              <a:buFontTx/>
              <a:buNone/>
              <a:defRPr>
                <a:solidFill>
                  <a:schemeClr val="bg2"/>
                </a:solidFill>
                <a:latin typeface="Arial" panose="020B0604020202020204" pitchFamily="34" charset="0"/>
                <a:cs typeface="Arial" panose="020B0604020202020204" pitchFamily="34" charset="0"/>
              </a:defRPr>
            </a:lvl1pPr>
          </a:lstStyle>
          <a:p>
            <a:r>
              <a:rPr lang="en-US"/>
              <a:t>Click to edit Master subtitle style</a:t>
            </a:r>
          </a:p>
        </p:txBody>
      </p:sp>
    </p:spTree>
    <p:extLst>
      <p:ext uri="{BB962C8B-B14F-4D97-AF65-F5344CB8AC3E}">
        <p14:creationId xmlns:p14="http://schemas.microsoft.com/office/powerpoint/2010/main" val="1483581901"/>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a:xfrm>
            <a:off x="457200" y="1066800"/>
            <a:ext cx="8229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74638"/>
            <a:ext cx="8229600" cy="792162"/>
          </a:xfrm>
        </p:spPr>
        <p:txBody>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19202"/>
            <a:ext cx="8229600" cy="4906963"/>
          </a:xfrm>
        </p:spPr>
        <p:txBody>
          <a:bodyPr/>
          <a:lstStyle>
            <a:lvl1pPr>
              <a:buSzPct val="105000"/>
              <a:buFont typeface="Wingdings" panose="05000000000000000000" pitchFamily="2" charset="2"/>
              <a:buChar char="Ø"/>
              <a:defRPr sz="2800">
                <a:latin typeface="Arial" panose="020B0604020202020204" pitchFamily="34" charset="0"/>
                <a:cs typeface="Arial" panose="020B0604020202020204" pitchFamily="34" charset="0"/>
              </a:defRPr>
            </a:lvl1pPr>
            <a:lvl2pPr>
              <a:buFont typeface="Wingdings" panose="05000000000000000000" pitchFamily="2" charset="2"/>
              <a:buChar char="q"/>
              <a:defRPr sz="2400">
                <a:solidFill>
                  <a:srgbClr val="FA04DD"/>
                </a:solidFill>
                <a:latin typeface="Arial" panose="020B0604020202020204" pitchFamily="34" charset="0"/>
                <a:cs typeface="Arial" panose="020B0604020202020204" pitchFamily="34" charset="0"/>
              </a:defRPr>
            </a:lvl2pPr>
            <a:lvl3pPr>
              <a:buFont typeface="Wingdings" panose="05000000000000000000" pitchFamily="2" charset="2"/>
              <a:buChar char="v"/>
              <a:defRPr sz="2000">
                <a:solidFill>
                  <a:srgbClr val="002060"/>
                </a:solidFill>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5" name="TextBox 4"/>
          <p:cNvSpPr txBox="1"/>
          <p:nvPr/>
        </p:nvSpPr>
        <p:spPr>
          <a:xfrm>
            <a:off x="3800520" y="6291590"/>
            <a:ext cx="466794" cy="253916"/>
          </a:xfrm>
          <a:prstGeom prst="rect">
            <a:avLst/>
          </a:prstGeom>
          <a:noFill/>
        </p:spPr>
        <p:txBody>
          <a:bodyPr wrap="none" rtlCol="0">
            <a:spAutoFit/>
          </a:bodyPr>
          <a:lstStyle/>
          <a:p>
            <a:r>
              <a:rPr lang="en-US" sz="1050" i="1" baseline="0" dirty="0"/>
              <a:t>v 1.0</a:t>
            </a:r>
            <a:endParaRPr lang="en-US" sz="1050" i="1" dirty="0"/>
          </a:p>
        </p:txBody>
      </p:sp>
    </p:spTree>
    <p:extLst>
      <p:ext uri="{BB962C8B-B14F-4D97-AF65-F5344CB8AC3E}">
        <p14:creationId xmlns:p14="http://schemas.microsoft.com/office/powerpoint/2010/main" val="1214876225"/>
      </p:ext>
    </p:extLst>
  </p:cSld>
  <p:clrMapOvr>
    <a:overrideClrMapping bg1="lt1" tx1="dk1" bg2="lt2" tx2="dk2" accent1="accent1" accent2="accent2" accent3="accent3" accent4="accent4" accent5="accent5" accent6="accent6" hlink="hlink" folHlink="folHlink"/>
  </p:clrMapOvr>
  <p:transition>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1" descr="b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5568727"/>
            <a:ext cx="9142413" cy="12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2" name="Rectangle 3"/>
          <p:cNvSpPr>
            <a:spLocks noGrp="1" noChangeArrowheads="1"/>
          </p:cNvSpPr>
          <p:nvPr>
            <p:ph type="body" idx="1"/>
          </p:nvPr>
        </p:nvSpPr>
        <p:spPr bwMode="auto">
          <a:xfrm>
            <a:off x="457200" y="1447800"/>
            <a:ext cx="82296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Oval 4"/>
          <p:cNvSpPr>
            <a:spLocks noChangeArrowheads="1"/>
          </p:cNvSpPr>
          <p:nvPr/>
        </p:nvSpPr>
        <p:spPr bwMode="auto">
          <a:xfrm>
            <a:off x="0" y="6213364"/>
            <a:ext cx="685800" cy="304800"/>
          </a:xfrm>
          <a:prstGeom prst="ellipse">
            <a:avLst/>
          </a:prstGeom>
          <a:solidFill>
            <a:schemeClr val="bg1"/>
          </a:solidFill>
          <a:ln w="25400" algn="ctr">
            <a:solidFill>
              <a:schemeClr val="bg1"/>
            </a:solidFill>
            <a:round/>
            <a:headEnd/>
            <a:tailEnd/>
          </a:ln>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fld id="{68F38F93-EFB2-4D8E-B34E-D4180BE42A95}" type="slidenum">
              <a:rPr lang="en-US" altLang="en-US" sz="1600" b="1">
                <a:solidFill>
                  <a:schemeClr val="accent2"/>
                </a:solidFill>
                <a:latin typeface="Calibri" panose="020F0502020204030204" pitchFamily="34" charset="0"/>
              </a:rPr>
              <a:pPr algn="ctr"/>
              <a:t>‹#›</a:t>
            </a:fld>
            <a:endParaRPr lang="en-US" altLang="en-US" sz="1800" b="1"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3086598511"/>
      </p:ext>
    </p:extLst>
  </p:cSld>
  <p:clrMap bg1="lt1" tx1="dk1" bg2="lt2" tx2="dk2" accent1="accent1" accent2="accent2" accent3="accent3" accent4="accent4" accent5="accent5" accent6="accent6" hlink="hlink" folHlink="folHlink"/>
  <p:sldLayoutIdLst>
    <p:sldLayoutId id="2147483666" r:id="rId1"/>
    <p:sldLayoutId id="2147483667" r:id="rId2"/>
  </p:sldLayoutIdLst>
  <p:transition>
    <p:wipe dir="d"/>
  </p:transition>
  <p:hf sldNum="0" hdr="0" dt="0"/>
  <p:txStyles>
    <p:title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p:titleStyle>
    <p:bodyStyle>
      <a:lvl1pPr marL="342900" indent="-342900" algn="l" rtl="0" eaLnBrk="1" fontAlgn="base" hangingPunct="1">
        <a:spcBef>
          <a:spcPct val="20000"/>
        </a:spcBef>
        <a:spcAft>
          <a:spcPct val="0"/>
        </a:spcAft>
        <a:buChar char="•"/>
        <a:defRPr sz="2800">
          <a:solidFill>
            <a:srgbClr val="0000FF"/>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har char="–"/>
        <a:defRPr sz="2400">
          <a:solidFill>
            <a:schemeClr val="tx1"/>
          </a:solidFill>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har char="•"/>
        <a:defRPr sz="2000">
          <a:solidFill>
            <a:srgbClr val="1B57B5"/>
          </a:solidFill>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4pPr>
      <a:lvl5pPr marL="2057400" indent="-228600" algn="l" rtl="0" eaLnBrk="1" fontAlgn="base" hangingPunct="1">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5431A7A-5129-492E-9F2D-CA665474A351}"/>
              </a:ext>
            </a:extLst>
          </p:cNvPr>
          <p:cNvSpPr txBox="1">
            <a:spLocks/>
          </p:cNvSpPr>
          <p:nvPr/>
        </p:nvSpPr>
        <p:spPr bwMode="auto">
          <a:xfrm>
            <a:off x="345064" y="1649895"/>
            <a:ext cx="845387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a:lstStyle>
          <a:p>
            <a:pPr algn="l"/>
            <a:r>
              <a:rPr lang="en-US" b="1" kern="0" dirty="0"/>
              <a:t>UME1041: Intellectual Property Rights</a:t>
            </a:r>
            <a:endParaRPr lang="en-IN" kern="0" dirty="0"/>
          </a:p>
        </p:txBody>
      </p:sp>
      <p:sp>
        <p:nvSpPr>
          <p:cNvPr id="8" name="Title 3">
            <a:extLst>
              <a:ext uri="{FF2B5EF4-FFF2-40B4-BE49-F238E27FC236}">
                <a16:creationId xmlns:a16="http://schemas.microsoft.com/office/drawing/2014/main" id="{7FE58152-9E93-42F8-B940-C656551700DC}"/>
              </a:ext>
            </a:extLst>
          </p:cNvPr>
          <p:cNvSpPr txBox="1">
            <a:spLocks/>
          </p:cNvSpPr>
          <p:nvPr/>
        </p:nvSpPr>
        <p:spPr bwMode="auto">
          <a:xfrm>
            <a:off x="345065" y="3429000"/>
            <a:ext cx="742071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rgbClr val="1B57B5"/>
                </a:solidFill>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3200">
                <a:solidFill>
                  <a:srgbClr val="1B57B5"/>
                </a:solidFill>
                <a:latin typeface="Tahoma" pitchFamily="34" charset="0"/>
                <a:cs typeface="Tahoma" pitchFamily="34" charset="0"/>
              </a:defRPr>
            </a:lvl2pPr>
            <a:lvl3pPr algn="ctr" rtl="0" eaLnBrk="1" fontAlgn="base" hangingPunct="1">
              <a:spcBef>
                <a:spcPct val="0"/>
              </a:spcBef>
              <a:spcAft>
                <a:spcPct val="0"/>
              </a:spcAft>
              <a:defRPr sz="3200">
                <a:solidFill>
                  <a:srgbClr val="1B57B5"/>
                </a:solidFill>
                <a:latin typeface="Tahoma" pitchFamily="34" charset="0"/>
                <a:cs typeface="Tahoma" pitchFamily="34" charset="0"/>
              </a:defRPr>
            </a:lvl3pPr>
            <a:lvl4pPr algn="ctr" rtl="0" eaLnBrk="1" fontAlgn="base" hangingPunct="1">
              <a:spcBef>
                <a:spcPct val="0"/>
              </a:spcBef>
              <a:spcAft>
                <a:spcPct val="0"/>
              </a:spcAft>
              <a:defRPr sz="3200">
                <a:solidFill>
                  <a:srgbClr val="1B57B5"/>
                </a:solidFill>
                <a:latin typeface="Tahoma" pitchFamily="34" charset="0"/>
                <a:cs typeface="Tahoma" pitchFamily="34" charset="0"/>
              </a:defRPr>
            </a:lvl4pPr>
            <a:lvl5pPr algn="ctr" rtl="0" eaLnBrk="1" fontAlgn="base" hangingPunct="1">
              <a:spcBef>
                <a:spcPct val="0"/>
              </a:spcBef>
              <a:spcAft>
                <a:spcPct val="0"/>
              </a:spcAft>
              <a:defRPr sz="3200">
                <a:solidFill>
                  <a:srgbClr val="1B57B5"/>
                </a:solidFill>
                <a:latin typeface="Tahoma" pitchFamily="34" charset="0"/>
                <a:cs typeface="Tahoma" pitchFamily="34" charset="0"/>
              </a:defRPr>
            </a:lvl5pPr>
            <a:lvl6pPr marL="457200" algn="ctr" rtl="0" eaLnBrk="1" fontAlgn="base" hangingPunct="1">
              <a:spcBef>
                <a:spcPct val="0"/>
              </a:spcBef>
              <a:spcAft>
                <a:spcPct val="0"/>
              </a:spcAft>
              <a:defRPr sz="4000">
                <a:solidFill>
                  <a:schemeClr val="tx2"/>
                </a:solidFill>
                <a:latin typeface="Comic Sans MS" pitchFamily="66" charset="0"/>
              </a:defRPr>
            </a:lvl6pPr>
            <a:lvl7pPr marL="914400" algn="ctr" rtl="0" eaLnBrk="1" fontAlgn="base" hangingPunct="1">
              <a:spcBef>
                <a:spcPct val="0"/>
              </a:spcBef>
              <a:spcAft>
                <a:spcPct val="0"/>
              </a:spcAft>
              <a:defRPr sz="4000">
                <a:solidFill>
                  <a:schemeClr val="tx2"/>
                </a:solidFill>
                <a:latin typeface="Comic Sans MS" pitchFamily="66" charset="0"/>
              </a:defRPr>
            </a:lvl7pPr>
            <a:lvl8pPr marL="1371600" algn="ctr" rtl="0" eaLnBrk="1" fontAlgn="base" hangingPunct="1">
              <a:spcBef>
                <a:spcPct val="0"/>
              </a:spcBef>
              <a:spcAft>
                <a:spcPct val="0"/>
              </a:spcAft>
              <a:defRPr sz="4000">
                <a:solidFill>
                  <a:schemeClr val="tx2"/>
                </a:solidFill>
                <a:latin typeface="Comic Sans MS" pitchFamily="66" charset="0"/>
              </a:defRPr>
            </a:lvl8pPr>
            <a:lvl9pPr marL="1828800" algn="ctr" rtl="0" eaLnBrk="1" fontAlgn="base" hangingPunct="1">
              <a:spcBef>
                <a:spcPct val="0"/>
              </a:spcBef>
              <a:spcAft>
                <a:spcPct val="0"/>
              </a:spcAft>
              <a:defRPr sz="4000">
                <a:solidFill>
                  <a:schemeClr val="tx2"/>
                </a:solidFill>
                <a:latin typeface="Comic Sans MS" pitchFamily="66" charset="0"/>
              </a:defRPr>
            </a:lvl9pPr>
          </a:lstStyle>
          <a:p>
            <a:r>
              <a:rPr lang="en-US" b="1" kern="0" dirty="0">
                <a:solidFill>
                  <a:srgbClr val="7030A0"/>
                </a:solidFill>
              </a:rPr>
              <a:t>Unit 2 - REGISTRATION OF IPRs </a:t>
            </a:r>
            <a:endParaRPr lang="en-IN" kern="0" dirty="0">
              <a:solidFill>
                <a:srgbClr val="7030A0"/>
              </a:solidFill>
            </a:endParaRPr>
          </a:p>
        </p:txBody>
      </p:sp>
    </p:spTree>
    <p:extLst>
      <p:ext uri="{BB962C8B-B14F-4D97-AF65-F5344CB8AC3E}">
        <p14:creationId xmlns:p14="http://schemas.microsoft.com/office/powerpoint/2010/main" val="3948537728"/>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 Meaning and Practical Aspects of Registrations of Copyrights</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r>
              <a:rPr lang="en-US" sz="2000" dirty="0"/>
              <a:t>Copyright, is a bundle of rights, which grants protection to the unique expression of ideas. </a:t>
            </a:r>
          </a:p>
          <a:p>
            <a:r>
              <a:rPr lang="en-US" sz="2000" dirty="0">
                <a:solidFill>
                  <a:srgbClr val="FF0000"/>
                </a:solidFill>
              </a:rPr>
              <a:t>Ideas per se cannot be protected;</a:t>
            </a:r>
          </a:p>
          <a:p>
            <a:r>
              <a:rPr lang="en-US" sz="2000" dirty="0"/>
              <a:t>It is the expression of ideas in a material medium that is the subject matter of copyright protection. </a:t>
            </a:r>
          </a:p>
          <a:p>
            <a:r>
              <a:rPr lang="en-US" sz="2000" dirty="0"/>
              <a:t>Copyright is a negative right and the owner of a copyright gets the right to prevent others from copying his work without his consent towards a commercial end.</a:t>
            </a:r>
          </a:p>
          <a:p>
            <a:r>
              <a:rPr lang="en-US" sz="2000" dirty="0">
                <a:solidFill>
                  <a:srgbClr val="28A028"/>
                </a:solidFill>
              </a:rPr>
              <a:t>Copyright in India is recognized virtually worldwide under the Berne Convention and the applicable law of its member nation</a:t>
            </a:r>
          </a:p>
          <a:p>
            <a:r>
              <a:rPr lang="en-US" sz="2000" dirty="0">
                <a:solidFill>
                  <a:srgbClr val="9900CC"/>
                </a:solidFill>
              </a:rPr>
              <a:t>Registering your work with the Registrar of Copyright Office is basically a copyright protection insurance policy. </a:t>
            </a:r>
          </a:p>
          <a:p>
            <a:r>
              <a:rPr lang="en-US" sz="2000" dirty="0">
                <a:solidFill>
                  <a:srgbClr val="9900CC"/>
                </a:solidFill>
              </a:rPr>
              <a:t>Copyright protection arises automatically the moment the author fixes the work in a tangible form (i.e. when a writer writes her story), without the author having to do anything. </a:t>
            </a:r>
          </a:p>
        </p:txBody>
      </p:sp>
    </p:spTree>
    <p:extLst>
      <p:ext uri="{BB962C8B-B14F-4D97-AF65-F5344CB8AC3E}">
        <p14:creationId xmlns:p14="http://schemas.microsoft.com/office/powerpoint/2010/main" val="556367964"/>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 Meaning and Practical Aspects of Registrations of Copyrights</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pPr>
              <a:lnSpc>
                <a:spcPct val="120000"/>
              </a:lnSpc>
            </a:pPr>
            <a:r>
              <a:rPr lang="en-US" sz="2000" dirty="0"/>
              <a:t>Copyright, unlike the other intellectual property rights does not require any formal procedures as such and affords protection during the lifetime of the author and sixty-years thereafter</a:t>
            </a:r>
          </a:p>
          <a:p>
            <a:pPr lvl="1">
              <a:lnSpc>
                <a:spcPct val="120000"/>
              </a:lnSpc>
            </a:pPr>
            <a:r>
              <a:rPr lang="en-US" sz="1600" dirty="0">
                <a:solidFill>
                  <a:srgbClr val="9900CC"/>
                </a:solidFill>
              </a:rPr>
              <a:t>List of creative works protected by the copyright law in India are :</a:t>
            </a:r>
          </a:p>
          <a:p>
            <a:pPr lvl="1">
              <a:lnSpc>
                <a:spcPct val="120000"/>
              </a:lnSpc>
            </a:pPr>
            <a:r>
              <a:rPr lang="en-US" sz="1600" dirty="0">
                <a:solidFill>
                  <a:srgbClr val="9900CC"/>
                </a:solidFill>
              </a:rPr>
              <a:t>Literary work which includes computer program and computer databases apart from book.</a:t>
            </a:r>
          </a:p>
          <a:p>
            <a:pPr lvl="1">
              <a:lnSpc>
                <a:spcPct val="120000"/>
              </a:lnSpc>
            </a:pPr>
            <a:r>
              <a:rPr lang="en-US" sz="1600" dirty="0">
                <a:solidFill>
                  <a:srgbClr val="9900CC"/>
                </a:solidFill>
              </a:rPr>
              <a:t>Sound recording or audio recorded files which could include songs, dialogues recorded Etc.</a:t>
            </a:r>
          </a:p>
          <a:p>
            <a:pPr lvl="1">
              <a:lnSpc>
                <a:spcPct val="120000"/>
              </a:lnSpc>
            </a:pPr>
            <a:r>
              <a:rPr lang="en-US" sz="1600" dirty="0">
                <a:solidFill>
                  <a:srgbClr val="9900CC"/>
                </a:solidFill>
              </a:rPr>
              <a:t>Cinematograph film includes films, videos, cartoon films. It is advisable to include creative rights in the various agreements between parties in the initial stage itself.</a:t>
            </a:r>
          </a:p>
          <a:p>
            <a:pPr lvl="1">
              <a:lnSpc>
                <a:spcPct val="120000"/>
              </a:lnSpc>
            </a:pPr>
            <a:r>
              <a:rPr lang="en-US" sz="1600" dirty="0">
                <a:solidFill>
                  <a:srgbClr val="9900CC"/>
                </a:solidFill>
              </a:rPr>
              <a:t>Artistic work including a painting, a sculpture, a drawing such as a map, chart or diagram, an engraving, a photograph, architecture/ artistic craftsmanship and dramatic work.</a:t>
            </a:r>
          </a:p>
          <a:p>
            <a:pPr lvl="1">
              <a:lnSpc>
                <a:spcPct val="120000"/>
              </a:lnSpc>
            </a:pPr>
            <a:r>
              <a:rPr lang="en-US" sz="1600" dirty="0">
                <a:solidFill>
                  <a:srgbClr val="9900CC"/>
                </a:solidFill>
              </a:rPr>
              <a:t>Musical work meaning staff notations and written music.</a:t>
            </a:r>
          </a:p>
          <a:p>
            <a:pPr marL="0" indent="0">
              <a:lnSpc>
                <a:spcPct val="120000"/>
              </a:lnSpc>
              <a:buNone/>
            </a:pPr>
            <a:endParaRPr lang="en-US" sz="2000" dirty="0">
              <a:solidFill>
                <a:srgbClr val="9900CC"/>
              </a:solidFill>
            </a:endParaRPr>
          </a:p>
        </p:txBody>
      </p:sp>
    </p:spTree>
    <p:extLst>
      <p:ext uri="{BB962C8B-B14F-4D97-AF65-F5344CB8AC3E}">
        <p14:creationId xmlns:p14="http://schemas.microsoft.com/office/powerpoint/2010/main" val="320975424"/>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D69D-A886-447C-8BEF-985CBA9F77B6}"/>
              </a:ext>
            </a:extLst>
          </p:cNvPr>
          <p:cNvSpPr>
            <a:spLocks noGrp="1"/>
          </p:cNvSpPr>
          <p:nvPr>
            <p:ph type="title"/>
          </p:nvPr>
        </p:nvSpPr>
        <p:spPr/>
        <p:txBody>
          <a:bodyPr/>
          <a:lstStyle/>
          <a:p>
            <a:r>
              <a:rPr lang="en-US" sz="2400" b="1" dirty="0"/>
              <a:t>2.2.2 Things that cannot be Copyrighted in India</a:t>
            </a:r>
          </a:p>
        </p:txBody>
      </p:sp>
      <p:sp>
        <p:nvSpPr>
          <p:cNvPr id="3" name="Content Placeholder 2">
            <a:extLst>
              <a:ext uri="{FF2B5EF4-FFF2-40B4-BE49-F238E27FC236}">
                <a16:creationId xmlns:a16="http://schemas.microsoft.com/office/drawing/2014/main" id="{40219642-5FBF-4A18-8EA9-5DA3D6735EC4}"/>
              </a:ext>
            </a:extLst>
          </p:cNvPr>
          <p:cNvSpPr>
            <a:spLocks noGrp="1"/>
          </p:cNvSpPr>
          <p:nvPr>
            <p:ph idx="1"/>
          </p:nvPr>
        </p:nvSpPr>
        <p:spPr>
          <a:xfrm>
            <a:off x="457200" y="1219202"/>
            <a:ext cx="8229600" cy="5049076"/>
          </a:xfrm>
        </p:spPr>
        <p:txBody>
          <a:bodyPr/>
          <a:lstStyle/>
          <a:p>
            <a:pPr>
              <a:lnSpc>
                <a:spcPct val="150000"/>
              </a:lnSpc>
            </a:pPr>
            <a:r>
              <a:rPr lang="en-US" dirty="0"/>
              <a:t>Ideas, methods, or systems</a:t>
            </a:r>
          </a:p>
          <a:p>
            <a:pPr>
              <a:lnSpc>
                <a:spcPct val="150000"/>
              </a:lnSpc>
            </a:pPr>
            <a:r>
              <a:rPr lang="en-US" dirty="0"/>
              <a:t>Commonly known information</a:t>
            </a:r>
          </a:p>
          <a:p>
            <a:pPr>
              <a:lnSpc>
                <a:spcPct val="150000"/>
              </a:lnSpc>
            </a:pPr>
            <a:r>
              <a:rPr lang="en-US" dirty="0"/>
              <a:t>Choreographic works</a:t>
            </a:r>
          </a:p>
          <a:p>
            <a:pPr>
              <a:lnSpc>
                <a:spcPct val="150000"/>
              </a:lnSpc>
            </a:pPr>
            <a:r>
              <a:rPr lang="en-US" dirty="0"/>
              <a:t>Names, Titles, Short phrases, or Expressions </a:t>
            </a:r>
          </a:p>
          <a:p>
            <a:pPr>
              <a:lnSpc>
                <a:spcPct val="150000"/>
              </a:lnSpc>
            </a:pPr>
            <a:r>
              <a:rPr lang="en-US" dirty="0"/>
              <a:t>Fashion </a:t>
            </a:r>
          </a:p>
          <a:p>
            <a:pPr>
              <a:lnSpc>
                <a:spcPct val="150000"/>
              </a:lnSpc>
            </a:pPr>
            <a:endParaRPr lang="en-US" dirty="0"/>
          </a:p>
          <a:p>
            <a:pPr>
              <a:lnSpc>
                <a:spcPct val="150000"/>
              </a:lnSpc>
            </a:pPr>
            <a:endParaRPr lang="en-US" dirty="0">
              <a:solidFill>
                <a:srgbClr val="9900CC"/>
              </a:solidFill>
            </a:endParaRPr>
          </a:p>
        </p:txBody>
      </p:sp>
    </p:spTree>
    <p:extLst>
      <p:ext uri="{BB962C8B-B14F-4D97-AF65-F5344CB8AC3E}">
        <p14:creationId xmlns:p14="http://schemas.microsoft.com/office/powerpoint/2010/main" val="968739728"/>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4906963"/>
          </a:xfrm>
        </p:spPr>
        <p:txBody>
          <a:bodyPr/>
          <a:lstStyle/>
          <a:p>
            <a:r>
              <a:rPr lang="en-US" sz="2000" dirty="0"/>
              <a:t>The object of copyright law is to encourage authors composers and artists to create original works by rewarding them with the exclusive right for a limited period to reproduce the works for the benefit of the public. </a:t>
            </a:r>
          </a:p>
          <a:p>
            <a:r>
              <a:rPr lang="en-US" sz="2000" dirty="0"/>
              <a:t>On the expiry of the term copyright the works belong to the public domain and anyone may reproduce them without permission</a:t>
            </a:r>
          </a:p>
          <a:p>
            <a:r>
              <a:rPr lang="en-US" sz="2000" dirty="0">
                <a:solidFill>
                  <a:srgbClr val="28A028"/>
                </a:solidFill>
              </a:rPr>
              <a:t>The exclusive right given to the author is a negative right a right to prevent others from copying or reproducing the work</a:t>
            </a:r>
          </a:p>
          <a:p>
            <a:r>
              <a:rPr lang="en-US" sz="2000" dirty="0"/>
              <a:t>Copyright like patent right, is a monopoly restraining the public from doing that which, apart from the monopoly, it would be perfectly lawful for them to do</a:t>
            </a:r>
          </a:p>
          <a:p>
            <a:r>
              <a:rPr lang="en-US" sz="2000" dirty="0"/>
              <a:t>Copyrights operates against unauthorized copying, the taking of another's creation, without paying for it.</a:t>
            </a:r>
          </a:p>
        </p:txBody>
      </p:sp>
    </p:spTree>
    <p:extLst>
      <p:ext uri="{BB962C8B-B14F-4D97-AF65-F5344CB8AC3E}">
        <p14:creationId xmlns:p14="http://schemas.microsoft.com/office/powerpoint/2010/main" val="1400654154"/>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20748"/>
          </a:xfrm>
        </p:spPr>
        <p:txBody>
          <a:bodyPr/>
          <a:lstStyle/>
          <a:p>
            <a:r>
              <a:rPr lang="en-US" sz="2000" dirty="0"/>
              <a:t>Copyright is essentially a creation of statute, the copyright act makes it clear that no person shall be entitled to copyright or any similar rights</a:t>
            </a:r>
          </a:p>
          <a:p>
            <a:r>
              <a:rPr lang="en-US" sz="2000" dirty="0"/>
              <a:t>Copyright registration of creative work protects your creativity from being stolen or duplicated and gives you a confirmed legal right over your creation.</a:t>
            </a:r>
          </a:p>
          <a:p>
            <a:r>
              <a:rPr lang="en-US" sz="2000" dirty="0"/>
              <a:t>Copyright registration gives your creative work a legal status, thereby making it an intellectual property, giving you exclusive legal right over your creation.</a:t>
            </a:r>
          </a:p>
          <a:p>
            <a:r>
              <a:rPr lang="en-US" sz="2000" dirty="0"/>
              <a:t>Copyright registration guarantees speedy justice.</a:t>
            </a:r>
          </a:p>
          <a:p>
            <a:r>
              <a:rPr lang="en-US" sz="2000" dirty="0"/>
              <a:t>Copyright registration is necessary to obtain legal right over your creative work</a:t>
            </a:r>
          </a:p>
          <a:p>
            <a:r>
              <a:rPr lang="en-US" sz="2000" dirty="0"/>
              <a:t>Copyright registration establishes a public record of your copyright and puts everyone in the world on notice that you have sought and claim copyright protection under the copyright laws.</a:t>
            </a:r>
          </a:p>
        </p:txBody>
      </p:sp>
    </p:spTree>
    <p:extLst>
      <p:ext uri="{BB962C8B-B14F-4D97-AF65-F5344CB8AC3E}">
        <p14:creationId xmlns:p14="http://schemas.microsoft.com/office/powerpoint/2010/main" val="3116062230"/>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pPr>
              <a:lnSpc>
                <a:spcPct val="120000"/>
              </a:lnSpc>
            </a:pPr>
            <a:r>
              <a:rPr lang="en-US" sz="2000" dirty="0"/>
              <a:t>You cannot sue anyone for copyright infringement until you have filed for copyright protection with the Registrar of Copyright Office.</a:t>
            </a:r>
          </a:p>
          <a:p>
            <a:pPr>
              <a:lnSpc>
                <a:spcPct val="120000"/>
              </a:lnSpc>
            </a:pPr>
            <a:r>
              <a:rPr lang="en-US" sz="2000" dirty="0"/>
              <a:t>If the registration of your work is done within five years from its creation, it is considered Prima Facie Evidence in court.</a:t>
            </a:r>
          </a:p>
          <a:p>
            <a:pPr>
              <a:lnSpc>
                <a:spcPct val="120000"/>
              </a:lnSpc>
            </a:pPr>
            <a:r>
              <a:rPr lang="en-US" sz="2000" dirty="0">
                <a:solidFill>
                  <a:srgbClr val="28A028"/>
                </a:solidFill>
              </a:rPr>
              <a:t>Prima facie evidence means that if you ever went to court, proof of the copyright registration with the Registrar of Copyright Office would be sufficient evidence of your ownership of the copyrighted material</a:t>
            </a:r>
          </a:p>
          <a:p>
            <a:pPr>
              <a:lnSpc>
                <a:spcPct val="120000"/>
              </a:lnSpc>
            </a:pPr>
            <a:r>
              <a:rPr lang="en-US" sz="2000" dirty="0"/>
              <a:t>The only way for another party to win would be for them to present evidence showing :</a:t>
            </a:r>
          </a:p>
          <a:p>
            <a:pPr lvl="1">
              <a:lnSpc>
                <a:spcPct val="120000"/>
              </a:lnSpc>
            </a:pPr>
            <a:r>
              <a:rPr lang="en-US" sz="1600" dirty="0"/>
              <a:t>That they had a pre-existing copyright claim to the work.</a:t>
            </a:r>
          </a:p>
          <a:p>
            <a:pPr lvl="1">
              <a:lnSpc>
                <a:spcPct val="120000"/>
              </a:lnSpc>
            </a:pPr>
            <a:r>
              <a:rPr lang="en-US" sz="1600" dirty="0"/>
              <a:t>That you permitted them to use your work.</a:t>
            </a:r>
          </a:p>
          <a:p>
            <a:pPr lvl="1">
              <a:lnSpc>
                <a:spcPct val="120000"/>
              </a:lnSpc>
            </a:pPr>
            <a:r>
              <a:rPr lang="en-US" sz="1600" dirty="0"/>
              <a:t>That you didn't actually create the work.</a:t>
            </a:r>
          </a:p>
          <a:p>
            <a:pPr lvl="1">
              <a:lnSpc>
                <a:spcPct val="120000"/>
              </a:lnSpc>
            </a:pPr>
            <a:r>
              <a:rPr lang="en-US" sz="1600" dirty="0"/>
              <a:t>That you stole it from them</a:t>
            </a:r>
            <a:endParaRPr lang="en-US" sz="1600" dirty="0">
              <a:solidFill>
                <a:srgbClr val="28A028"/>
              </a:solidFill>
            </a:endParaRPr>
          </a:p>
        </p:txBody>
      </p:sp>
    </p:spTree>
    <p:extLst>
      <p:ext uri="{BB962C8B-B14F-4D97-AF65-F5344CB8AC3E}">
        <p14:creationId xmlns:p14="http://schemas.microsoft.com/office/powerpoint/2010/main" val="425607774"/>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2.2.3 Necessity of Copyright Registration</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pPr>
              <a:lnSpc>
                <a:spcPct val="120000"/>
              </a:lnSpc>
            </a:pPr>
            <a:r>
              <a:rPr lang="en-US" sz="2000" dirty="0"/>
              <a:t>You cannot sue anyone for copyright infringement until you have filed for copyright protection with the Registrar of Copyright Office.</a:t>
            </a:r>
          </a:p>
          <a:p>
            <a:pPr>
              <a:lnSpc>
                <a:spcPct val="120000"/>
              </a:lnSpc>
            </a:pPr>
            <a:r>
              <a:rPr lang="en-US" sz="2000" dirty="0"/>
              <a:t>If the registration of your work is done within five years from its creation, it is considered Prima Facie Evidence in court.</a:t>
            </a:r>
          </a:p>
          <a:p>
            <a:pPr>
              <a:lnSpc>
                <a:spcPct val="120000"/>
              </a:lnSpc>
            </a:pPr>
            <a:r>
              <a:rPr lang="en-US" sz="2000" dirty="0">
                <a:solidFill>
                  <a:srgbClr val="28A028"/>
                </a:solidFill>
              </a:rPr>
              <a:t>Prima facie evidence means that if you ever went to court, proof of the copyright registration with the Registrar of Copyright Office would be sufficient evidence of your ownership of the copyrighted material</a:t>
            </a:r>
          </a:p>
          <a:p>
            <a:pPr>
              <a:lnSpc>
                <a:spcPct val="120000"/>
              </a:lnSpc>
            </a:pPr>
            <a:r>
              <a:rPr lang="en-US" sz="2000" dirty="0"/>
              <a:t>The only way for another party to win would be for them to present evidence showing :</a:t>
            </a:r>
          </a:p>
          <a:p>
            <a:pPr lvl="1">
              <a:lnSpc>
                <a:spcPct val="120000"/>
              </a:lnSpc>
            </a:pPr>
            <a:r>
              <a:rPr lang="en-US" sz="1600" dirty="0"/>
              <a:t>That they had a pre-existing copyright claim to the work.</a:t>
            </a:r>
          </a:p>
          <a:p>
            <a:pPr lvl="1">
              <a:lnSpc>
                <a:spcPct val="120000"/>
              </a:lnSpc>
            </a:pPr>
            <a:r>
              <a:rPr lang="en-US" sz="1600" dirty="0"/>
              <a:t>That you permitted them to use your work.</a:t>
            </a:r>
          </a:p>
          <a:p>
            <a:pPr lvl="1">
              <a:lnSpc>
                <a:spcPct val="120000"/>
              </a:lnSpc>
            </a:pPr>
            <a:r>
              <a:rPr lang="en-US" sz="1600" dirty="0"/>
              <a:t>That you didn't actually create the work.</a:t>
            </a:r>
          </a:p>
          <a:p>
            <a:pPr lvl="1">
              <a:lnSpc>
                <a:spcPct val="120000"/>
              </a:lnSpc>
            </a:pPr>
            <a:r>
              <a:rPr lang="en-US" sz="1600" dirty="0"/>
              <a:t>That you stole it from them</a:t>
            </a:r>
            <a:endParaRPr lang="en-US" sz="1600" dirty="0">
              <a:solidFill>
                <a:srgbClr val="28A028"/>
              </a:solidFill>
            </a:endParaRPr>
          </a:p>
        </p:txBody>
      </p:sp>
    </p:spTree>
    <p:extLst>
      <p:ext uri="{BB962C8B-B14F-4D97-AF65-F5344CB8AC3E}">
        <p14:creationId xmlns:p14="http://schemas.microsoft.com/office/powerpoint/2010/main" val="3743937285"/>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799"/>
            <a:ext cx="8229600" cy="5373757"/>
          </a:xfrm>
        </p:spPr>
        <p:txBody>
          <a:bodyPr/>
          <a:lstStyle/>
          <a:p>
            <a:r>
              <a:rPr lang="en-US" sz="2000" dirty="0"/>
              <a:t>The register of copyrights as per the Act to be kept both in physical and electronic form in six parts, namely -</a:t>
            </a:r>
          </a:p>
          <a:p>
            <a:pPr lvl="1"/>
            <a:r>
              <a:rPr lang="en-US" sz="1600" dirty="0"/>
              <a:t>Part I Literary works other than computer programs, tables and compilations including computer databases and dramatic work</a:t>
            </a:r>
          </a:p>
          <a:p>
            <a:pPr lvl="1"/>
            <a:r>
              <a:rPr lang="en-US" sz="1600" dirty="0"/>
              <a:t>Part II Musical works</a:t>
            </a:r>
          </a:p>
          <a:p>
            <a:pPr lvl="1"/>
            <a:r>
              <a:rPr lang="en-US" sz="1600" dirty="0"/>
              <a:t>Part III Artistic works</a:t>
            </a:r>
          </a:p>
          <a:p>
            <a:pPr lvl="1"/>
            <a:r>
              <a:rPr lang="en-US" sz="1600" dirty="0"/>
              <a:t>Part IV Cinematograph films</a:t>
            </a:r>
          </a:p>
          <a:p>
            <a:pPr lvl="1"/>
            <a:r>
              <a:rPr lang="en-US" sz="1600" dirty="0"/>
              <a:t>Part V Sound recordings</a:t>
            </a:r>
          </a:p>
          <a:p>
            <a:pPr lvl="1"/>
            <a:r>
              <a:rPr lang="en-US" sz="1600" dirty="0"/>
              <a:t>Part VI Computer programs, tables and compilations including computer databases</a:t>
            </a:r>
          </a:p>
          <a:p>
            <a:r>
              <a:rPr lang="en-US" sz="2000" dirty="0"/>
              <a:t>As specified in Form XIII of the register of copyrights shall contain these particulars:</a:t>
            </a:r>
          </a:p>
          <a:p>
            <a:pPr lvl="1"/>
            <a:r>
              <a:rPr lang="en-US" sz="1600" dirty="0"/>
              <a:t>A) Application for registration of copyright :</a:t>
            </a:r>
          </a:p>
          <a:p>
            <a:pPr lvl="1"/>
            <a:r>
              <a:rPr lang="en-US" sz="1600" dirty="0"/>
              <a:t>B) Rectification and correction of entries in the register of copyrights</a:t>
            </a:r>
          </a:p>
          <a:p>
            <a:pPr lvl="1"/>
            <a:r>
              <a:rPr lang="en-US" sz="1600" dirty="0"/>
              <a:t>C) Copyright Indexes</a:t>
            </a:r>
          </a:p>
          <a:p>
            <a:pPr lvl="1"/>
            <a:r>
              <a:rPr lang="en-US" sz="1600" dirty="0"/>
              <a:t>D) Inspection of the Register of Copyrights and Indexes </a:t>
            </a:r>
          </a:p>
          <a:p>
            <a:pPr lvl="1"/>
            <a:r>
              <a:rPr lang="en-US" sz="1600" dirty="0"/>
              <a:t>E) Copies and extracts of the Register of Copyrights and Indexes</a:t>
            </a:r>
          </a:p>
          <a:p>
            <a:pPr lvl="1"/>
            <a:endParaRPr lang="en-US" sz="1600" dirty="0">
              <a:solidFill>
                <a:srgbClr val="28A028"/>
              </a:solidFill>
            </a:endParaRPr>
          </a:p>
        </p:txBody>
      </p:sp>
    </p:spTree>
    <p:extLst>
      <p:ext uri="{BB962C8B-B14F-4D97-AF65-F5344CB8AC3E}">
        <p14:creationId xmlns:p14="http://schemas.microsoft.com/office/powerpoint/2010/main" val="3215433692"/>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buNone/>
            </a:pPr>
            <a:r>
              <a:rPr lang="en-US" sz="2000" dirty="0"/>
              <a:t>A) Application for registration of copyright :</a:t>
            </a:r>
          </a:p>
          <a:p>
            <a:r>
              <a:rPr lang="en-US" sz="1800" dirty="0"/>
              <a:t>All Application for registration of copyright shall be made in Form XIV and in Form XV every application for registration of changes in the particulars of copyright entered in the register of copyright shall be made.</a:t>
            </a:r>
          </a:p>
          <a:p>
            <a:r>
              <a:rPr lang="en-US" sz="1800" dirty="0"/>
              <a:t>Each application has to be separately submitted and must be accompanied by the fee specified in the second schedule in this regard.</a:t>
            </a:r>
          </a:p>
          <a:p>
            <a:r>
              <a:rPr lang="en-US" sz="1800" dirty="0"/>
              <a:t>The application must be signed by the applicant only. i.e. An author or owner of right. If the application is submitted by the owner of copyright, than no objection certificate issued by the author is mandatory</a:t>
            </a:r>
          </a:p>
          <a:p>
            <a:r>
              <a:rPr lang="en-US" sz="1800" dirty="0"/>
              <a:t>An application for registration of an unpublished work must be submitted along with two copies of the work.</a:t>
            </a:r>
          </a:p>
          <a:p>
            <a:r>
              <a:rPr lang="en-US" sz="1800" dirty="0"/>
              <a:t>Every application for registration of a computer programme shall accompanied by the source and object code.</a:t>
            </a:r>
          </a:p>
          <a:p>
            <a:r>
              <a:rPr lang="en-US" sz="1800" dirty="0"/>
              <a:t>Registration application can be filed in the Copyright Office in person or by post or by online filing facility as provided on the website of the Copyright Office.</a:t>
            </a:r>
          </a:p>
          <a:p>
            <a:r>
              <a:rPr lang="en-US" sz="1800" dirty="0"/>
              <a:t>The registrar of copyrights shall give an opportunity of hearing before rejecting any application filed for registration of any work.</a:t>
            </a:r>
          </a:p>
          <a:p>
            <a:pPr lvl="1"/>
            <a:endParaRPr lang="en-US" sz="1600" dirty="0">
              <a:solidFill>
                <a:srgbClr val="28A028"/>
              </a:solidFill>
            </a:endParaRPr>
          </a:p>
        </p:txBody>
      </p:sp>
    </p:spTree>
    <p:extLst>
      <p:ext uri="{BB962C8B-B14F-4D97-AF65-F5344CB8AC3E}">
        <p14:creationId xmlns:p14="http://schemas.microsoft.com/office/powerpoint/2010/main" val="3010637650"/>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2000" dirty="0"/>
              <a:t>B) Rectification and correction of entries in the register of copyrights</a:t>
            </a:r>
          </a:p>
          <a:p>
            <a:pPr marL="0" indent="0">
              <a:lnSpc>
                <a:spcPct val="150000"/>
              </a:lnSpc>
              <a:buNone/>
            </a:pPr>
            <a:endParaRPr lang="en-US" sz="2000" dirty="0"/>
          </a:p>
          <a:p>
            <a:pPr>
              <a:lnSpc>
                <a:spcPct val="150000"/>
              </a:lnSpc>
            </a:pPr>
            <a:r>
              <a:rPr lang="en-US" sz="1800" dirty="0"/>
              <a:t>For the entries specified in section 49 the registrar of copyrights may, either </a:t>
            </a:r>
            <a:r>
              <a:rPr lang="en-US" sz="1800" dirty="0" err="1"/>
              <a:t>suo</a:t>
            </a:r>
            <a:r>
              <a:rPr lang="en-US" sz="1800" dirty="0"/>
              <a:t> motu or on application of any interested person amend, or alter the register of copyrights, after giving, wherever practicable, to the person affected by such amendment or alteration, and communicate to such person the amendment or alteration so made</a:t>
            </a:r>
          </a:p>
          <a:p>
            <a:pPr>
              <a:lnSpc>
                <a:spcPct val="150000"/>
              </a:lnSpc>
            </a:pPr>
            <a:r>
              <a:rPr lang="en-US" sz="1800" dirty="0"/>
              <a:t>The Registrar of Copyrights shall rectify the entries made in the Register of Copyrights after an order is being passed by the Board on an application made by Registrar of the Copyrights in this behalf under section 50.</a:t>
            </a:r>
          </a:p>
          <a:p>
            <a:pPr>
              <a:lnSpc>
                <a:spcPct val="150000"/>
              </a:lnSpc>
            </a:pPr>
            <a:endParaRPr lang="en-US" sz="1600" dirty="0">
              <a:solidFill>
                <a:srgbClr val="28A028"/>
              </a:solidFill>
            </a:endParaRPr>
          </a:p>
        </p:txBody>
      </p:sp>
    </p:spTree>
    <p:extLst>
      <p:ext uri="{BB962C8B-B14F-4D97-AF65-F5344CB8AC3E}">
        <p14:creationId xmlns:p14="http://schemas.microsoft.com/office/powerpoint/2010/main" val="1861506401"/>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8F77-4F68-479D-AC42-BD1A4DF66EA6}"/>
              </a:ext>
            </a:extLst>
          </p:cNvPr>
          <p:cNvSpPr>
            <a:spLocks noGrp="1"/>
          </p:cNvSpPr>
          <p:nvPr>
            <p:ph type="title"/>
          </p:nvPr>
        </p:nvSpPr>
        <p:spPr/>
        <p:txBody>
          <a:bodyPr/>
          <a:lstStyle/>
          <a:p>
            <a:r>
              <a:rPr lang="en-US" dirty="0"/>
              <a:t>Unit-2 Syllabus </a:t>
            </a:r>
          </a:p>
        </p:txBody>
      </p:sp>
      <p:sp>
        <p:nvSpPr>
          <p:cNvPr id="4" name="Content Placeholder 3">
            <a:extLst>
              <a:ext uri="{FF2B5EF4-FFF2-40B4-BE49-F238E27FC236}">
                <a16:creationId xmlns:a16="http://schemas.microsoft.com/office/drawing/2014/main" id="{A1A5B91F-6226-4F4C-9E68-3C0FEB9954F1}"/>
              </a:ext>
            </a:extLst>
          </p:cNvPr>
          <p:cNvSpPr>
            <a:spLocks noGrp="1"/>
          </p:cNvSpPr>
          <p:nvPr>
            <p:ph idx="1"/>
          </p:nvPr>
        </p:nvSpPr>
        <p:spPr>
          <a:xfrm>
            <a:off x="457200" y="907774"/>
            <a:ext cx="8229600" cy="5516562"/>
          </a:xfrm>
        </p:spPr>
        <p:txBody>
          <a:bodyPr/>
          <a:lstStyle/>
          <a:p>
            <a:pPr>
              <a:lnSpc>
                <a:spcPct val="130000"/>
              </a:lnSpc>
            </a:pPr>
            <a:r>
              <a:rPr lang="en-US" dirty="0"/>
              <a:t>Meaning and practical aspects of registration of</a:t>
            </a:r>
          </a:p>
          <a:p>
            <a:pPr lvl="1">
              <a:lnSpc>
                <a:spcPct val="130000"/>
              </a:lnSpc>
            </a:pPr>
            <a:r>
              <a:rPr lang="en-US" dirty="0"/>
              <a:t> Copy Rights, </a:t>
            </a:r>
          </a:p>
          <a:p>
            <a:pPr lvl="1">
              <a:lnSpc>
                <a:spcPct val="130000"/>
              </a:lnSpc>
            </a:pPr>
            <a:r>
              <a:rPr lang="en-US" dirty="0"/>
              <a:t>Trademarks, </a:t>
            </a:r>
          </a:p>
          <a:p>
            <a:pPr lvl="1">
              <a:lnSpc>
                <a:spcPct val="130000"/>
              </a:lnSpc>
            </a:pPr>
            <a:r>
              <a:rPr lang="en-US" dirty="0"/>
              <a:t> Patents,</a:t>
            </a:r>
          </a:p>
          <a:p>
            <a:pPr lvl="1">
              <a:lnSpc>
                <a:spcPct val="130000"/>
              </a:lnSpc>
            </a:pPr>
            <a:r>
              <a:rPr lang="en-US" dirty="0"/>
              <a:t>Geographical Indications, </a:t>
            </a:r>
          </a:p>
          <a:p>
            <a:pPr lvl="1">
              <a:lnSpc>
                <a:spcPct val="130000"/>
              </a:lnSpc>
            </a:pPr>
            <a:r>
              <a:rPr lang="en-US" dirty="0"/>
              <a:t>Trade Secrets and </a:t>
            </a:r>
          </a:p>
          <a:p>
            <a:pPr lvl="1">
              <a:lnSpc>
                <a:spcPct val="130000"/>
              </a:lnSpc>
            </a:pPr>
            <a:r>
              <a:rPr lang="en-US" dirty="0"/>
              <a:t>Industrial Design registration in India and Abroad.</a:t>
            </a:r>
          </a:p>
          <a:p>
            <a:pPr>
              <a:lnSpc>
                <a:spcPct val="130000"/>
              </a:lnSpc>
            </a:pPr>
            <a:endParaRPr lang="en-US" dirty="0"/>
          </a:p>
        </p:txBody>
      </p:sp>
    </p:spTree>
    <p:extLst>
      <p:ext uri="{BB962C8B-B14F-4D97-AF65-F5344CB8AC3E}">
        <p14:creationId xmlns:p14="http://schemas.microsoft.com/office/powerpoint/2010/main" val="568099922"/>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2400" dirty="0"/>
              <a:t>C) Copyright Indexes</a:t>
            </a:r>
          </a:p>
          <a:p>
            <a:pPr>
              <a:lnSpc>
                <a:spcPct val="150000"/>
              </a:lnSpc>
            </a:pPr>
            <a:r>
              <a:rPr lang="en-US" sz="2000" dirty="0"/>
              <a:t>Copyright Office keeps the following Indexes both in physical and electronic form for each and</a:t>
            </a:r>
          </a:p>
          <a:p>
            <a:pPr>
              <a:lnSpc>
                <a:spcPct val="150000"/>
              </a:lnSpc>
            </a:pPr>
            <a:r>
              <a:rPr lang="en-US" sz="2000" dirty="0"/>
              <a:t>every part of the Register of Copyrights, namely;</a:t>
            </a:r>
          </a:p>
          <a:p>
            <a:pPr lvl="1">
              <a:lnSpc>
                <a:spcPct val="150000"/>
              </a:lnSpc>
            </a:pPr>
            <a:r>
              <a:rPr lang="en-US" sz="2000" dirty="0" err="1"/>
              <a:t>i</a:t>
            </a:r>
            <a:r>
              <a:rPr lang="en-US" sz="2000" dirty="0"/>
              <a:t>) A general Author Index;</a:t>
            </a:r>
          </a:p>
          <a:p>
            <a:pPr lvl="1">
              <a:lnSpc>
                <a:spcPct val="150000"/>
              </a:lnSpc>
            </a:pPr>
            <a:r>
              <a:rPr lang="en-US" sz="2000" dirty="0"/>
              <a:t>ii) A general Title Index</a:t>
            </a:r>
          </a:p>
          <a:p>
            <a:pPr lvl="1">
              <a:lnSpc>
                <a:spcPct val="150000"/>
              </a:lnSpc>
            </a:pPr>
            <a:r>
              <a:rPr lang="en-US" sz="2000" dirty="0"/>
              <a:t>iii) An Author Index of works in each language; and</a:t>
            </a:r>
          </a:p>
          <a:p>
            <a:pPr lvl="1">
              <a:lnSpc>
                <a:spcPct val="150000"/>
              </a:lnSpc>
            </a:pPr>
            <a:r>
              <a:rPr lang="en-US" sz="2000" dirty="0"/>
              <a:t>iv) A Title Index of works in each language</a:t>
            </a:r>
          </a:p>
          <a:p>
            <a:pPr>
              <a:lnSpc>
                <a:spcPct val="150000"/>
              </a:lnSpc>
            </a:pPr>
            <a:r>
              <a:rPr lang="en-US" sz="2000" dirty="0"/>
              <a:t>Every Index shall be arranged alphabetically in the form of cards.</a:t>
            </a:r>
            <a:endParaRPr lang="en-US" sz="1800" dirty="0">
              <a:solidFill>
                <a:srgbClr val="28A028"/>
              </a:solidFill>
            </a:endParaRPr>
          </a:p>
        </p:txBody>
      </p:sp>
    </p:spTree>
    <p:extLst>
      <p:ext uri="{BB962C8B-B14F-4D97-AF65-F5344CB8AC3E}">
        <p14:creationId xmlns:p14="http://schemas.microsoft.com/office/powerpoint/2010/main" val="1539344891"/>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4A0C-9470-46D1-9207-C3B2077248B0}"/>
              </a:ext>
            </a:extLst>
          </p:cNvPr>
          <p:cNvSpPr>
            <a:spLocks noGrp="1"/>
          </p:cNvSpPr>
          <p:nvPr>
            <p:ph type="title"/>
          </p:nvPr>
        </p:nvSpPr>
        <p:spPr/>
        <p:txBody>
          <a:bodyPr/>
          <a:lstStyle/>
          <a:p>
            <a:r>
              <a:rPr lang="en-US" dirty="0"/>
              <a:t>2.2.4 Form of Register of Copyrights</a:t>
            </a:r>
          </a:p>
        </p:txBody>
      </p:sp>
      <p:sp>
        <p:nvSpPr>
          <p:cNvPr id="3" name="Content Placeholder 2">
            <a:extLst>
              <a:ext uri="{FF2B5EF4-FFF2-40B4-BE49-F238E27FC236}">
                <a16:creationId xmlns:a16="http://schemas.microsoft.com/office/drawing/2014/main" id="{A73D3F09-1529-4F52-9B45-3440DB03F4D3}"/>
              </a:ext>
            </a:extLst>
          </p:cNvPr>
          <p:cNvSpPr>
            <a:spLocks noGrp="1"/>
          </p:cNvSpPr>
          <p:nvPr>
            <p:ph idx="1"/>
          </p:nvPr>
        </p:nvSpPr>
        <p:spPr>
          <a:xfrm>
            <a:off x="457200" y="1066800"/>
            <a:ext cx="8229600" cy="5373757"/>
          </a:xfrm>
        </p:spPr>
        <p:txBody>
          <a:bodyPr/>
          <a:lstStyle/>
          <a:p>
            <a:pPr marL="0" indent="0">
              <a:lnSpc>
                <a:spcPct val="150000"/>
              </a:lnSpc>
              <a:buNone/>
            </a:pPr>
            <a:r>
              <a:rPr lang="en-US" sz="1600" b="1" dirty="0">
                <a:solidFill>
                  <a:srgbClr val="FF0000"/>
                </a:solidFill>
              </a:rPr>
              <a:t>D) Inspection of the Register of Copyrights and Indexes :</a:t>
            </a:r>
          </a:p>
          <a:p>
            <a:pPr>
              <a:lnSpc>
                <a:spcPct val="150000"/>
              </a:lnSpc>
            </a:pPr>
            <a:r>
              <a:rPr lang="en-US" sz="1600" dirty="0"/>
              <a:t>The Register of Copyrights and indexes thereof shall at all reasonable time be open to inspection any person in such manner and subject to such conditions as the Registrar of Copyrights may specify.</a:t>
            </a:r>
          </a:p>
          <a:p>
            <a:pPr>
              <a:lnSpc>
                <a:spcPct val="150000"/>
              </a:lnSpc>
            </a:pPr>
            <a:r>
              <a:rPr lang="en-US" sz="1600" dirty="0"/>
              <a:t>The online search or inspection of the Register of Copyrights and indexes can be </a:t>
            </a:r>
            <a:r>
              <a:rPr lang="en-US" sz="1600" dirty="0" err="1"/>
              <a:t>utilised</a:t>
            </a:r>
            <a:r>
              <a:rPr lang="en-US" sz="1600" dirty="0"/>
              <a:t> by making online payment of fee as specified in the Schedule.</a:t>
            </a:r>
          </a:p>
          <a:p>
            <a:pPr marL="0" indent="0">
              <a:lnSpc>
                <a:spcPct val="150000"/>
              </a:lnSpc>
              <a:buNone/>
            </a:pPr>
            <a:r>
              <a:rPr lang="en-US" sz="1600" b="1" dirty="0">
                <a:solidFill>
                  <a:srgbClr val="FF0000"/>
                </a:solidFill>
              </a:rPr>
              <a:t>E) Copies and extracts of the Register of Copyrights and Indexes :</a:t>
            </a:r>
          </a:p>
          <a:p>
            <a:pPr>
              <a:lnSpc>
                <a:spcPct val="150000"/>
              </a:lnSpc>
            </a:pPr>
            <a:r>
              <a:rPr lang="en-US" sz="1600" dirty="0"/>
              <a:t>Any one shall be entitled to take copies of, or make extracts from, the Register of Copyrights or Indexes on payment of the fee as specified in the Second Schedule subject to supervision as the Registrar of Copyrights may arrange.</a:t>
            </a:r>
          </a:p>
          <a:p>
            <a:pPr>
              <a:lnSpc>
                <a:spcPct val="150000"/>
              </a:lnSpc>
            </a:pPr>
            <a:r>
              <a:rPr lang="en-US" sz="1600" dirty="0"/>
              <a:t>To furnish a certified copy of entries made in the Register of Copyrights and Indexes thereof, An application to The Registrar of Copyrights has to be made along with payment of the fee specified in the Second Schedule</a:t>
            </a:r>
            <a:endParaRPr lang="en-US" sz="1200" dirty="0">
              <a:solidFill>
                <a:srgbClr val="28A028"/>
              </a:solidFill>
            </a:endParaRPr>
          </a:p>
        </p:txBody>
      </p:sp>
    </p:spTree>
    <p:extLst>
      <p:ext uri="{BB962C8B-B14F-4D97-AF65-F5344CB8AC3E}">
        <p14:creationId xmlns:p14="http://schemas.microsoft.com/office/powerpoint/2010/main" val="671726372"/>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05F-5D9B-48CD-BDE8-10417EDE163E}"/>
              </a:ext>
            </a:extLst>
          </p:cNvPr>
          <p:cNvSpPr>
            <a:spLocks noGrp="1"/>
          </p:cNvSpPr>
          <p:nvPr>
            <p:ph type="title"/>
          </p:nvPr>
        </p:nvSpPr>
        <p:spPr>
          <a:xfrm>
            <a:off x="457200" y="0"/>
            <a:ext cx="8229600" cy="396081"/>
          </a:xfrm>
        </p:spPr>
        <p:txBody>
          <a:bodyPr/>
          <a:lstStyle/>
          <a:p>
            <a:r>
              <a:rPr lang="en-US" sz="2000" b="1" dirty="0"/>
              <a:t>2.2.5 Steps Involved in Making a Registration of Copyright</a:t>
            </a:r>
          </a:p>
        </p:txBody>
      </p:sp>
      <p:pic>
        <p:nvPicPr>
          <p:cNvPr id="4" name="Picture 3">
            <a:extLst>
              <a:ext uri="{FF2B5EF4-FFF2-40B4-BE49-F238E27FC236}">
                <a16:creationId xmlns:a16="http://schemas.microsoft.com/office/drawing/2014/main" id="{6C4F8947-5233-49F2-BCFC-F798FCE82794}"/>
              </a:ext>
            </a:extLst>
          </p:cNvPr>
          <p:cNvPicPr>
            <a:picLocks noChangeAspect="1"/>
          </p:cNvPicPr>
          <p:nvPr/>
        </p:nvPicPr>
        <p:blipFill>
          <a:blip r:embed="rId2"/>
          <a:stretch>
            <a:fillRect/>
          </a:stretch>
        </p:blipFill>
        <p:spPr>
          <a:xfrm>
            <a:off x="655983" y="396081"/>
            <a:ext cx="7102456" cy="6340390"/>
          </a:xfrm>
          <a:prstGeom prst="rect">
            <a:avLst/>
          </a:prstGeom>
        </p:spPr>
      </p:pic>
    </p:spTree>
    <p:extLst>
      <p:ext uri="{BB962C8B-B14F-4D97-AF65-F5344CB8AC3E}">
        <p14:creationId xmlns:p14="http://schemas.microsoft.com/office/powerpoint/2010/main" val="4290536022"/>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3BAC1A-76E8-4EF8-8C93-8D8BD2C03136}"/>
              </a:ext>
            </a:extLst>
          </p:cNvPr>
          <p:cNvPicPr>
            <a:picLocks noChangeAspect="1"/>
          </p:cNvPicPr>
          <p:nvPr/>
        </p:nvPicPr>
        <p:blipFill rotWithShape="1">
          <a:blip r:embed="rId2"/>
          <a:srcRect t="47034"/>
          <a:stretch/>
        </p:blipFill>
        <p:spPr>
          <a:xfrm>
            <a:off x="218891" y="170926"/>
            <a:ext cx="8706218" cy="6516148"/>
          </a:xfrm>
          <a:prstGeom prst="rect">
            <a:avLst/>
          </a:prstGeom>
        </p:spPr>
      </p:pic>
    </p:spTree>
    <p:extLst>
      <p:ext uri="{BB962C8B-B14F-4D97-AF65-F5344CB8AC3E}">
        <p14:creationId xmlns:p14="http://schemas.microsoft.com/office/powerpoint/2010/main" val="2954969549"/>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D0EA-5287-4517-AA85-F5DC24D5ADC2}"/>
              </a:ext>
            </a:extLst>
          </p:cNvPr>
          <p:cNvSpPr>
            <a:spLocks noGrp="1"/>
          </p:cNvSpPr>
          <p:nvPr>
            <p:ph type="title"/>
          </p:nvPr>
        </p:nvSpPr>
        <p:spPr/>
        <p:txBody>
          <a:bodyPr/>
          <a:lstStyle/>
          <a:p>
            <a:r>
              <a:rPr kumimoji="0" lang="en-US" sz="2000" b="1" i="0" u="none" strike="noStrike" kern="0" cap="none" spc="0" normalizeH="0" baseline="0" noProof="0" dirty="0">
                <a:ln>
                  <a:noFill/>
                </a:ln>
                <a:solidFill>
                  <a:srgbClr val="1B57B5"/>
                </a:solidFill>
                <a:effectLst/>
                <a:uLnTx/>
                <a:uFillTx/>
                <a:latin typeface="Arial" panose="020B0604020202020204" pitchFamily="34" charset="0"/>
                <a:ea typeface="+mj-ea"/>
                <a:cs typeface="Arial" panose="020B0604020202020204" pitchFamily="34" charset="0"/>
              </a:rPr>
              <a:t>2.2.5 Steps Involved in Making a Registration of Copyright</a:t>
            </a:r>
            <a:endParaRPr lang="en-US" dirty="0"/>
          </a:p>
        </p:txBody>
      </p:sp>
      <p:sp>
        <p:nvSpPr>
          <p:cNvPr id="3" name="Content Placeholder 2">
            <a:extLst>
              <a:ext uri="{FF2B5EF4-FFF2-40B4-BE49-F238E27FC236}">
                <a16:creationId xmlns:a16="http://schemas.microsoft.com/office/drawing/2014/main" id="{C0F08567-3D4E-42F3-B832-D7AFE239EACF}"/>
              </a:ext>
            </a:extLst>
          </p:cNvPr>
          <p:cNvSpPr>
            <a:spLocks noGrp="1"/>
          </p:cNvSpPr>
          <p:nvPr>
            <p:ph idx="1"/>
          </p:nvPr>
        </p:nvSpPr>
        <p:spPr>
          <a:xfrm>
            <a:off x="457200" y="1066800"/>
            <a:ext cx="8229600" cy="5347252"/>
          </a:xfrm>
        </p:spPr>
        <p:txBody>
          <a:bodyPr/>
          <a:lstStyle/>
          <a:p>
            <a:pPr>
              <a:lnSpc>
                <a:spcPct val="140000"/>
              </a:lnSpc>
            </a:pPr>
            <a:r>
              <a:rPr lang="en-US" sz="1800" dirty="0"/>
              <a:t>Application in triplicate with prescribed fee.</a:t>
            </a:r>
          </a:p>
          <a:p>
            <a:pPr>
              <a:lnSpc>
                <a:spcPct val="140000"/>
              </a:lnSpc>
            </a:pPr>
            <a:r>
              <a:rPr lang="en-US" sz="1800" dirty="0"/>
              <a:t>Application to serve notice of his application to every person who has any interest in the subject-matter.</a:t>
            </a:r>
          </a:p>
          <a:p>
            <a:pPr>
              <a:lnSpc>
                <a:spcPct val="140000"/>
              </a:lnSpc>
            </a:pPr>
            <a:r>
              <a:rPr lang="en-US" sz="1800" dirty="0"/>
              <a:t>If the Registrar receives no objection for registration within 30 days of receipt of application by him, he shall, is satisfied about the correctness of particulars, enter such particulars in objection, he may, after holding such inquiry as he deems fit, enter such particulars of the work in the Register of Copy rights which he considered proper.</a:t>
            </a:r>
          </a:p>
          <a:p>
            <a:pPr>
              <a:lnSpc>
                <a:spcPct val="140000"/>
              </a:lnSpc>
            </a:pPr>
            <a:r>
              <a:rPr lang="en-US" sz="1800" dirty="0"/>
              <a:t>Registrar then sends copies of the entries made in the Register to the parties concerned.</a:t>
            </a:r>
          </a:p>
          <a:p>
            <a:pPr>
              <a:lnSpc>
                <a:spcPct val="140000"/>
              </a:lnSpc>
            </a:pPr>
            <a:r>
              <a:rPr lang="en-US" sz="1800" dirty="0"/>
              <a:t>Appeal : Any person aggrieved by the decision or order of Registrar of Copyright, may, within three months from the date of the order or decision, appeal to the Copyright Boar</a:t>
            </a:r>
          </a:p>
        </p:txBody>
      </p:sp>
    </p:spTree>
    <p:extLst>
      <p:ext uri="{BB962C8B-B14F-4D97-AF65-F5344CB8AC3E}">
        <p14:creationId xmlns:p14="http://schemas.microsoft.com/office/powerpoint/2010/main" val="2605502266"/>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70C25-1C73-4176-912A-DB44EA1985EB}"/>
              </a:ext>
            </a:extLst>
          </p:cNvPr>
          <p:cNvPicPr>
            <a:picLocks noChangeAspect="1"/>
          </p:cNvPicPr>
          <p:nvPr/>
        </p:nvPicPr>
        <p:blipFill>
          <a:blip r:embed="rId2"/>
          <a:stretch>
            <a:fillRect/>
          </a:stretch>
        </p:blipFill>
        <p:spPr>
          <a:xfrm>
            <a:off x="1660935" y="0"/>
            <a:ext cx="4024248" cy="6938780"/>
          </a:xfrm>
          <a:prstGeom prst="rect">
            <a:avLst/>
          </a:prstGeom>
        </p:spPr>
      </p:pic>
    </p:spTree>
    <p:extLst>
      <p:ext uri="{BB962C8B-B14F-4D97-AF65-F5344CB8AC3E}">
        <p14:creationId xmlns:p14="http://schemas.microsoft.com/office/powerpoint/2010/main" val="149390573"/>
      </p:ext>
    </p:extLst>
  </p:cSld>
  <p:clrMapOvr>
    <a:masterClrMapping/>
  </p:clrMapOvr>
  <p:transition>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7CF73-4CEF-45AB-9740-649913FD15E7}"/>
              </a:ext>
            </a:extLst>
          </p:cNvPr>
          <p:cNvPicPr>
            <a:picLocks noChangeAspect="1"/>
          </p:cNvPicPr>
          <p:nvPr/>
        </p:nvPicPr>
        <p:blipFill>
          <a:blip r:embed="rId2"/>
          <a:stretch>
            <a:fillRect/>
          </a:stretch>
        </p:blipFill>
        <p:spPr>
          <a:xfrm>
            <a:off x="783656" y="143121"/>
            <a:ext cx="6929109" cy="6571758"/>
          </a:xfrm>
          <a:prstGeom prst="rect">
            <a:avLst/>
          </a:prstGeom>
        </p:spPr>
      </p:pic>
    </p:spTree>
    <p:extLst>
      <p:ext uri="{BB962C8B-B14F-4D97-AF65-F5344CB8AC3E}">
        <p14:creationId xmlns:p14="http://schemas.microsoft.com/office/powerpoint/2010/main" val="2162274889"/>
      </p:ext>
    </p:extLst>
  </p:cSld>
  <p:clrMapOvr>
    <a:masterClrMapping/>
  </p:clrMapOvr>
  <p:transition>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4427-F146-4982-8528-32DF44C29A0D}"/>
              </a:ext>
            </a:extLst>
          </p:cNvPr>
          <p:cNvSpPr>
            <a:spLocks noGrp="1"/>
          </p:cNvSpPr>
          <p:nvPr>
            <p:ph type="title"/>
          </p:nvPr>
        </p:nvSpPr>
        <p:spPr/>
        <p:txBody>
          <a:bodyPr/>
          <a:lstStyle/>
          <a:p>
            <a:r>
              <a:rPr lang="en-US" dirty="0"/>
              <a:t>Scope and Extent of Copyright Registration</a:t>
            </a:r>
            <a:br>
              <a:rPr lang="en-US" dirty="0"/>
            </a:br>
            <a:endParaRPr lang="en-US" dirty="0"/>
          </a:p>
        </p:txBody>
      </p:sp>
      <p:sp>
        <p:nvSpPr>
          <p:cNvPr id="3" name="Content Placeholder 2">
            <a:extLst>
              <a:ext uri="{FF2B5EF4-FFF2-40B4-BE49-F238E27FC236}">
                <a16:creationId xmlns:a16="http://schemas.microsoft.com/office/drawing/2014/main" id="{A8E63BD5-5CFF-43DF-80DB-5FC0305AD194}"/>
              </a:ext>
            </a:extLst>
          </p:cNvPr>
          <p:cNvSpPr>
            <a:spLocks noGrp="1"/>
          </p:cNvSpPr>
          <p:nvPr>
            <p:ph idx="1"/>
          </p:nvPr>
        </p:nvSpPr>
        <p:spPr>
          <a:xfrm>
            <a:off x="457200" y="1219202"/>
            <a:ext cx="8229600" cy="4906963"/>
          </a:xfrm>
        </p:spPr>
        <p:txBody>
          <a:bodyPr/>
          <a:lstStyle/>
          <a:p>
            <a:pPr>
              <a:lnSpc>
                <a:spcPct val="150000"/>
              </a:lnSpc>
            </a:pPr>
            <a:endParaRPr lang="en-US" dirty="0">
              <a:solidFill>
                <a:srgbClr val="FF0000"/>
              </a:solidFill>
            </a:endParaRPr>
          </a:p>
          <a:p>
            <a:pPr>
              <a:lnSpc>
                <a:spcPct val="150000"/>
              </a:lnSpc>
            </a:pPr>
            <a:r>
              <a:rPr lang="en-US" dirty="0">
                <a:solidFill>
                  <a:srgbClr val="FF0000"/>
                </a:solidFill>
              </a:rPr>
              <a:t>These Days the Copyright Law has become Global -  India being a member of Berne Convention has Made the validity of your certificate to over 177 countries.</a:t>
            </a:r>
          </a:p>
        </p:txBody>
      </p:sp>
    </p:spTree>
    <p:extLst>
      <p:ext uri="{BB962C8B-B14F-4D97-AF65-F5344CB8AC3E}">
        <p14:creationId xmlns:p14="http://schemas.microsoft.com/office/powerpoint/2010/main" val="3300709280"/>
      </p:ext>
    </p:extLst>
  </p:cSld>
  <p:clrMapOvr>
    <a:masterClrMapping/>
  </p:clrMapOvr>
  <p:transition>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dirty="0"/>
              <a:t>2.3.1 Introduction</a:t>
            </a:r>
          </a:p>
          <a:p>
            <a:pPr>
              <a:lnSpc>
                <a:spcPct val="130000"/>
              </a:lnSpc>
            </a:pPr>
            <a:r>
              <a:rPr lang="en-US" sz="2000" dirty="0"/>
              <a:t>A trademark is a sign capable of distinguishing the goods or services of one enterprise from those of other enterprises.</a:t>
            </a:r>
          </a:p>
          <a:p>
            <a:pPr>
              <a:lnSpc>
                <a:spcPct val="130000"/>
              </a:lnSpc>
            </a:pPr>
            <a:r>
              <a:rPr lang="en-US" sz="2000" dirty="0"/>
              <a:t>Trademarks are protected by intellectual property rights. Popularly known word "Brand Name" is referred as "Trademark" in legal terms. </a:t>
            </a:r>
          </a:p>
          <a:p>
            <a:pPr>
              <a:lnSpc>
                <a:spcPct val="130000"/>
              </a:lnSpc>
            </a:pPr>
            <a:r>
              <a:rPr lang="en-US" sz="2000" dirty="0"/>
              <a:t>A Trademark means any symbol, word, name, device, numerals or combination of both, which can be represented graphically can be registered as trademark. </a:t>
            </a:r>
          </a:p>
          <a:p>
            <a:pPr>
              <a:lnSpc>
                <a:spcPct val="130000"/>
              </a:lnSpc>
            </a:pPr>
            <a:r>
              <a:rPr lang="en-US" sz="2000" dirty="0"/>
              <a:t>A trademark is unique symbol which distinguishes your goods or services from others. The trademark which is registered for services are known as the service marks.</a:t>
            </a:r>
          </a:p>
        </p:txBody>
      </p:sp>
    </p:spTree>
    <p:extLst>
      <p:ext uri="{BB962C8B-B14F-4D97-AF65-F5344CB8AC3E}">
        <p14:creationId xmlns:p14="http://schemas.microsoft.com/office/powerpoint/2010/main" val="2209151957"/>
      </p:ext>
    </p:extLst>
  </p:cSld>
  <p:clrMapOvr>
    <a:masterClrMapping/>
  </p:clrMapOvr>
  <p:transition>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sz="2400" dirty="0"/>
              <a:t>2.3.1 Introduction</a:t>
            </a:r>
          </a:p>
          <a:p>
            <a:pPr>
              <a:lnSpc>
                <a:spcPct val="130000"/>
              </a:lnSpc>
            </a:pPr>
            <a:r>
              <a:rPr lang="en-US" sz="1800" dirty="0"/>
              <a:t>At the national/regional level, trademark protection can be obtained through registration, by filing an application for registration with the national/regional trademark office and paying the required fees. </a:t>
            </a:r>
          </a:p>
          <a:p>
            <a:pPr>
              <a:lnSpc>
                <a:spcPct val="130000"/>
              </a:lnSpc>
            </a:pPr>
            <a:r>
              <a:rPr lang="en-US" sz="1800" dirty="0"/>
              <a:t>At the international level, you have two options: Either you can file a trademark application with the </a:t>
            </a:r>
            <a:r>
              <a:rPr lang="en-US" sz="1800" dirty="0">
                <a:solidFill>
                  <a:srgbClr val="FF0000"/>
                </a:solidFill>
              </a:rPr>
              <a:t>trademark office of each country </a:t>
            </a:r>
            <a:r>
              <a:rPr lang="en-US" sz="1800" dirty="0"/>
              <a:t>in which you are seeking protection, or you can use </a:t>
            </a:r>
            <a:r>
              <a:rPr lang="en-US" sz="1800" dirty="0">
                <a:solidFill>
                  <a:srgbClr val="FF0000"/>
                </a:solidFill>
              </a:rPr>
              <a:t>WIPO's Madrid </a:t>
            </a:r>
            <a:r>
              <a:rPr lang="en-US" sz="1800" dirty="0"/>
              <a:t>System.</a:t>
            </a:r>
          </a:p>
          <a:p>
            <a:pPr>
              <a:lnSpc>
                <a:spcPct val="130000"/>
              </a:lnSpc>
            </a:pPr>
            <a:r>
              <a:rPr lang="en-US" sz="1800" dirty="0"/>
              <a:t>In principle, a trademark registration will confer an exclusive right to the use of the registered trademark.</a:t>
            </a:r>
          </a:p>
          <a:p>
            <a:pPr>
              <a:lnSpc>
                <a:spcPct val="130000"/>
              </a:lnSpc>
            </a:pPr>
            <a:r>
              <a:rPr lang="en-US" sz="1800" dirty="0"/>
              <a:t>The term of trademark registration can vary but is usually ten years. It can be renewed indefinitely on payment of additional fees. </a:t>
            </a:r>
          </a:p>
          <a:p>
            <a:pPr>
              <a:lnSpc>
                <a:spcPct val="130000"/>
              </a:lnSpc>
            </a:pPr>
            <a:r>
              <a:rPr lang="en-US" sz="1800" dirty="0"/>
              <a:t>Trademark rights are private rights and protection is enforced through court orders</a:t>
            </a:r>
          </a:p>
        </p:txBody>
      </p:sp>
    </p:spTree>
    <p:extLst>
      <p:ext uri="{BB962C8B-B14F-4D97-AF65-F5344CB8AC3E}">
        <p14:creationId xmlns:p14="http://schemas.microsoft.com/office/powerpoint/2010/main" val="285602063"/>
      </p:ext>
    </p:extLst>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30000"/>
              </a:lnSpc>
            </a:pPr>
            <a:r>
              <a:rPr lang="en-US" sz="2000" dirty="0"/>
              <a:t>According to World Intellectual Property Organization (WIPO), intellectual property refers to creations of mind : inventions; literary and artistic works; and symbols, names and images used in commerce. </a:t>
            </a:r>
          </a:p>
          <a:p>
            <a:pPr>
              <a:lnSpc>
                <a:spcPct val="130000"/>
              </a:lnSpc>
            </a:pPr>
            <a:r>
              <a:rPr lang="en-US" sz="2000" dirty="0"/>
              <a:t>It can be divided into two categories :</a:t>
            </a:r>
          </a:p>
          <a:p>
            <a:pPr lvl="1">
              <a:lnSpc>
                <a:spcPct val="130000"/>
              </a:lnSpc>
            </a:pPr>
            <a:r>
              <a:rPr lang="en-US" sz="1600" dirty="0"/>
              <a:t>Industrial property which includes patents for inventions, industrial designs, trademarks and geographical indications.</a:t>
            </a:r>
          </a:p>
          <a:p>
            <a:pPr lvl="1">
              <a:lnSpc>
                <a:spcPct val="130000"/>
              </a:lnSpc>
            </a:pPr>
            <a:r>
              <a:rPr lang="en-US" sz="1600" dirty="0"/>
              <a:t>Copyright which covers literary works (e.g. novels, poems etc.), movies, music and/or any other artistic work</a:t>
            </a:r>
          </a:p>
          <a:p>
            <a:pPr>
              <a:lnSpc>
                <a:spcPct val="130000"/>
              </a:lnSpc>
            </a:pPr>
            <a:r>
              <a:rPr lang="en-US" sz="2000" dirty="0">
                <a:solidFill>
                  <a:srgbClr val="FA04DD"/>
                </a:solidFill>
              </a:rPr>
              <a:t>As an inventor, owner or author of such intellectual property you have rights, similar to in case of any other physical property. </a:t>
            </a:r>
          </a:p>
          <a:p>
            <a:pPr marL="0" indent="0">
              <a:lnSpc>
                <a:spcPct val="130000"/>
              </a:lnSpc>
              <a:buNone/>
            </a:pPr>
            <a:endParaRPr lang="en-US" sz="2000" dirty="0">
              <a:solidFill>
                <a:srgbClr val="FA04DD"/>
              </a:solidFill>
            </a:endParaRPr>
          </a:p>
        </p:txBody>
      </p:sp>
    </p:spTree>
    <p:extLst>
      <p:ext uri="{BB962C8B-B14F-4D97-AF65-F5344CB8AC3E}">
        <p14:creationId xmlns:p14="http://schemas.microsoft.com/office/powerpoint/2010/main" val="856928106"/>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p:txBody>
          <a:bodyPr/>
          <a:lstStyle/>
          <a:p>
            <a:pPr marL="0" indent="0">
              <a:buNone/>
            </a:pPr>
            <a:r>
              <a:rPr lang="en-US" sz="2400" dirty="0"/>
              <a:t>2.3.1 Introduction</a:t>
            </a:r>
          </a:p>
          <a:p>
            <a:pPr>
              <a:lnSpc>
                <a:spcPct val="130000"/>
              </a:lnSpc>
            </a:pPr>
            <a:r>
              <a:rPr lang="en-US" sz="2000" dirty="0"/>
              <a:t>Kinds of trademark can be registered : </a:t>
            </a:r>
          </a:p>
          <a:p>
            <a:pPr>
              <a:lnSpc>
                <a:spcPct val="130000"/>
              </a:lnSpc>
            </a:pPr>
            <a:r>
              <a:rPr lang="en-US" sz="2000" dirty="0"/>
              <a:t>A word or a combination of words, letters, and numerals can perfectly constitute a trademark. </a:t>
            </a:r>
          </a:p>
          <a:p>
            <a:pPr>
              <a:lnSpc>
                <a:spcPct val="130000"/>
              </a:lnSpc>
            </a:pPr>
            <a:r>
              <a:rPr lang="en-US" sz="2000" dirty="0"/>
              <a:t>But trademarks may also consist of drawings, symbols, three-dimensional features such as the shape and packaging of goods, non-visible signs such as sounds or fragrances, or color shades used as distinguishing features</a:t>
            </a:r>
          </a:p>
        </p:txBody>
      </p:sp>
    </p:spTree>
    <p:extLst>
      <p:ext uri="{BB962C8B-B14F-4D97-AF65-F5344CB8AC3E}">
        <p14:creationId xmlns:p14="http://schemas.microsoft.com/office/powerpoint/2010/main" val="2269160684"/>
      </p:ext>
    </p:extLst>
  </p:cSld>
  <p:clrMapOvr>
    <a:masterClrMapping/>
  </p:clrMapOvr>
  <p:transition>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400" dirty="0">
                <a:solidFill>
                  <a:srgbClr val="FB05D8"/>
                </a:solidFill>
              </a:rPr>
              <a:t>2.3.2 Advantages of Trademark Registration</a:t>
            </a:r>
          </a:p>
          <a:p>
            <a:pPr>
              <a:lnSpc>
                <a:spcPct val="120000"/>
              </a:lnSpc>
            </a:pPr>
            <a:r>
              <a:rPr lang="en-US" sz="2000" dirty="0">
                <a:solidFill>
                  <a:srgbClr val="FF0000"/>
                </a:solidFill>
              </a:rPr>
              <a:t>Exclusive rights: </a:t>
            </a:r>
            <a:r>
              <a:rPr lang="en-US" sz="2000" dirty="0"/>
              <a:t>The owner of Registered Trademark enjoys exclusive right over the trademark. The owner can use the same for all the products falling under the class(es) applied.</a:t>
            </a:r>
          </a:p>
          <a:p>
            <a:pPr>
              <a:lnSpc>
                <a:spcPct val="120000"/>
              </a:lnSpc>
            </a:pPr>
            <a:r>
              <a:rPr lang="en-US" sz="2000" dirty="0">
                <a:solidFill>
                  <a:srgbClr val="FF0000"/>
                </a:solidFill>
              </a:rPr>
              <a:t>Builds trust and goodwill: </a:t>
            </a:r>
            <a:r>
              <a:rPr lang="en-US" sz="2000" dirty="0"/>
              <a:t>The established quality of your product and services are known by everyone through the trademark and which establishes trust and goodwill among the customers in market. It helps in creating permanent customers who are loyal and always opt for the same brand</a:t>
            </a:r>
          </a:p>
          <a:p>
            <a:pPr>
              <a:lnSpc>
                <a:spcPct val="120000"/>
              </a:lnSpc>
            </a:pPr>
            <a:r>
              <a:rPr lang="en-US" sz="2000" dirty="0">
                <a:solidFill>
                  <a:srgbClr val="FF0000"/>
                </a:solidFill>
              </a:rPr>
              <a:t>Differentiates product: </a:t>
            </a:r>
            <a:r>
              <a:rPr lang="en-US" sz="2000" dirty="0"/>
              <a:t>It makes easy for customers to find your products. It makes your product and identity of products different from that of the existing and foreseen competitors and acts as efficient commercial tool.</a:t>
            </a:r>
          </a:p>
          <a:p>
            <a:pPr>
              <a:lnSpc>
                <a:spcPct val="120000"/>
              </a:lnSpc>
            </a:pPr>
            <a:endParaRPr lang="en-US" sz="2000" dirty="0"/>
          </a:p>
        </p:txBody>
      </p:sp>
    </p:spTree>
    <p:extLst>
      <p:ext uri="{BB962C8B-B14F-4D97-AF65-F5344CB8AC3E}">
        <p14:creationId xmlns:p14="http://schemas.microsoft.com/office/powerpoint/2010/main" val="2974375247"/>
      </p:ext>
    </p:extLst>
  </p:cSld>
  <p:clrMapOvr>
    <a:masterClrMapping/>
  </p:clrMapOvr>
  <p:transition>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000" dirty="0">
                <a:solidFill>
                  <a:srgbClr val="FB05D8"/>
                </a:solidFill>
              </a:rPr>
              <a:t>2.3.2 Advantages of Trademark Registration</a:t>
            </a:r>
          </a:p>
          <a:p>
            <a:pPr>
              <a:lnSpc>
                <a:spcPct val="120000"/>
              </a:lnSpc>
            </a:pPr>
            <a:r>
              <a:rPr lang="en-US" sz="1800" dirty="0">
                <a:solidFill>
                  <a:srgbClr val="FF0000"/>
                </a:solidFill>
              </a:rPr>
              <a:t>Recognition to product's quality </a:t>
            </a:r>
            <a:r>
              <a:rPr lang="en-US" sz="1800" dirty="0"/>
              <a:t>: It gives recognition to the quality of the product. Customers attach the product's quality with the brand name and this image is created in the market about the quality of a particular brand which helps in attracting new customers as they can</a:t>
            </a:r>
          </a:p>
          <a:p>
            <a:pPr>
              <a:lnSpc>
                <a:spcPct val="120000"/>
              </a:lnSpc>
            </a:pPr>
            <a:r>
              <a:rPr lang="en-US" sz="1800" dirty="0">
                <a:solidFill>
                  <a:srgbClr val="FF0000"/>
                </a:solidFill>
              </a:rPr>
              <a:t>Creation of asset </a:t>
            </a:r>
            <a:r>
              <a:rPr lang="en-US" sz="1800" dirty="0"/>
              <a:t>: Registration of Trademark creates an intangible asset i.e. Intellectual Property for an organization. Registered trademark is a right created which can be sold, assigned, franchised or commercially contracted. Also, the Trademark is an intangible asset which gives the advantage to the organization</a:t>
            </a:r>
          </a:p>
          <a:p>
            <a:pPr>
              <a:lnSpc>
                <a:spcPct val="120000"/>
              </a:lnSpc>
            </a:pPr>
            <a:r>
              <a:rPr lang="en-US" sz="1800" dirty="0">
                <a:solidFill>
                  <a:srgbClr val="FF0000"/>
                </a:solidFill>
              </a:rPr>
              <a:t>Use of ® symbol </a:t>
            </a:r>
            <a:r>
              <a:rPr lang="en-US" sz="1800" dirty="0"/>
              <a:t>: Once the trademark is registered you can use the ® symbol on your logo stating that it is a registered trademark and no one can use the same trademark. It is exclusive of all types of usages as well as rights. If someone else use the trademark then you can also sue the party if the trademark is registered</a:t>
            </a:r>
          </a:p>
        </p:txBody>
      </p:sp>
    </p:spTree>
    <p:extLst>
      <p:ext uri="{BB962C8B-B14F-4D97-AF65-F5344CB8AC3E}">
        <p14:creationId xmlns:p14="http://schemas.microsoft.com/office/powerpoint/2010/main" val="4123463861"/>
      </p:ext>
    </p:extLst>
  </p:cSld>
  <p:clrMapOvr>
    <a:masterClrMapping/>
  </p:clrMapOvr>
  <p:transition>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 Meaning and Practical Aspects of Registrations of Trademarks</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marL="0" indent="0">
              <a:lnSpc>
                <a:spcPct val="120000"/>
              </a:lnSpc>
              <a:buNone/>
            </a:pPr>
            <a:r>
              <a:rPr lang="en-US" sz="2000" dirty="0">
                <a:solidFill>
                  <a:srgbClr val="FB05D8"/>
                </a:solidFill>
              </a:rPr>
              <a:t>2.3.2 Advantages of Trademark Registration</a:t>
            </a:r>
          </a:p>
          <a:p>
            <a:pPr>
              <a:lnSpc>
                <a:spcPct val="120000"/>
              </a:lnSpc>
            </a:pPr>
            <a:r>
              <a:rPr lang="en-US" sz="1800" dirty="0">
                <a:solidFill>
                  <a:srgbClr val="FF0000"/>
                </a:solidFill>
              </a:rPr>
              <a:t>Protection against infringement </a:t>
            </a:r>
            <a:r>
              <a:rPr lang="en-US" sz="1800" dirty="0"/>
              <a:t>: No competitor or other person can use the wordmark or logo registered by you under trademark. </a:t>
            </a:r>
          </a:p>
          <a:p>
            <a:pPr>
              <a:lnSpc>
                <a:spcPct val="120000"/>
              </a:lnSpc>
            </a:pPr>
            <a:r>
              <a:rPr lang="en-US" sz="1800" dirty="0">
                <a:solidFill>
                  <a:srgbClr val="FF0000"/>
                </a:solidFill>
              </a:rPr>
              <a:t>Protection for 10 Years at low cost </a:t>
            </a:r>
            <a:r>
              <a:rPr lang="en-US" sz="1800" dirty="0"/>
              <a:t>: Online Trademark registration is done on a very low maintainability cost. Once you register the trademark you have to just pay the maintenance cost and renewal cost which is after 10 years of registering the trademark. It is cost efficient and helps your company create an unique image</a:t>
            </a:r>
          </a:p>
          <a:p>
            <a:pPr>
              <a:lnSpc>
                <a:spcPct val="120000"/>
              </a:lnSpc>
            </a:pPr>
            <a:r>
              <a:rPr lang="en-US" sz="1800" dirty="0">
                <a:solidFill>
                  <a:srgbClr val="FF0000"/>
                </a:solidFill>
              </a:rPr>
              <a:t>Global trademark registration </a:t>
            </a:r>
            <a:r>
              <a:rPr lang="en-US" sz="1800" dirty="0"/>
              <a:t>: If one wants to register the trademark in countries other than India, the trademark registered in India can be used as basis of registration there</a:t>
            </a:r>
          </a:p>
          <a:p>
            <a:pPr>
              <a:lnSpc>
                <a:spcPct val="120000"/>
              </a:lnSpc>
            </a:pPr>
            <a:r>
              <a:rPr lang="en-US" sz="1800" dirty="0">
                <a:solidFill>
                  <a:srgbClr val="FF0000"/>
                </a:solidFill>
              </a:rPr>
              <a:t>Attract human resources </a:t>
            </a:r>
            <a:r>
              <a:rPr lang="en-US" sz="1800" dirty="0"/>
              <a:t>: Young minds aspire to join big Brands as it acts as a magnate. It inspires the positive image of the </a:t>
            </a:r>
            <a:r>
              <a:rPr lang="en-US" sz="1800" dirty="0" err="1"/>
              <a:t>organisation</a:t>
            </a:r>
            <a:r>
              <a:rPr lang="en-US" sz="1800" dirty="0"/>
              <a:t> and thus candidates are attracted towards them easily. This reduces the cost towards hiring and related activities.</a:t>
            </a:r>
          </a:p>
          <a:p>
            <a:pPr marL="0" indent="0">
              <a:lnSpc>
                <a:spcPct val="120000"/>
              </a:lnSpc>
              <a:buNone/>
            </a:pPr>
            <a:endParaRPr lang="en-US" sz="1800" dirty="0"/>
          </a:p>
        </p:txBody>
      </p:sp>
    </p:spTree>
    <p:extLst>
      <p:ext uri="{BB962C8B-B14F-4D97-AF65-F5344CB8AC3E}">
        <p14:creationId xmlns:p14="http://schemas.microsoft.com/office/powerpoint/2010/main" val="3381816384"/>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D274-73AF-4874-B623-1F81B3D0C1C0}"/>
              </a:ext>
            </a:extLst>
          </p:cNvPr>
          <p:cNvSpPr>
            <a:spLocks noGrp="1"/>
          </p:cNvSpPr>
          <p:nvPr>
            <p:ph type="title"/>
          </p:nvPr>
        </p:nvSpPr>
        <p:spPr/>
        <p:txBody>
          <a:bodyPr/>
          <a:lstStyle/>
          <a:p>
            <a:r>
              <a:rPr lang="en-US" sz="2400" b="1" dirty="0"/>
              <a:t>2.3.3 Conditions when Trademark Rights can be Lost</a:t>
            </a:r>
          </a:p>
        </p:txBody>
      </p:sp>
      <p:sp>
        <p:nvSpPr>
          <p:cNvPr id="3" name="Content Placeholder 2">
            <a:extLst>
              <a:ext uri="{FF2B5EF4-FFF2-40B4-BE49-F238E27FC236}">
                <a16:creationId xmlns:a16="http://schemas.microsoft.com/office/drawing/2014/main" id="{8C888333-B67D-4064-852A-34BF4A3D8946}"/>
              </a:ext>
            </a:extLst>
          </p:cNvPr>
          <p:cNvSpPr>
            <a:spLocks noGrp="1"/>
          </p:cNvSpPr>
          <p:nvPr>
            <p:ph idx="1"/>
          </p:nvPr>
        </p:nvSpPr>
        <p:spPr>
          <a:xfrm>
            <a:off x="457200" y="1066800"/>
            <a:ext cx="8229600" cy="5059365"/>
          </a:xfrm>
        </p:spPr>
        <p:txBody>
          <a:bodyPr/>
          <a:lstStyle/>
          <a:p>
            <a:pPr>
              <a:lnSpc>
                <a:spcPct val="150000"/>
              </a:lnSpc>
            </a:pPr>
            <a:r>
              <a:rPr lang="en-US" sz="2000" dirty="0"/>
              <a:t>Trademark rights can also be lost through improper licensing or assignment :Where the use of a trademark is licensed (for example, to a franchisee) without adequate quality control or supervision by the trademark owner, that trademark will be canceled.</a:t>
            </a:r>
          </a:p>
          <a:p>
            <a:pPr>
              <a:lnSpc>
                <a:spcPct val="150000"/>
              </a:lnSpc>
            </a:pPr>
            <a:r>
              <a:rPr lang="en-US" sz="2000" dirty="0"/>
              <a:t>Trademark rights can also be lost through genericity. Sometimes, trademarks that are originally distinctive can become generic over time, thereby losing its trademark protection</a:t>
            </a:r>
          </a:p>
          <a:p>
            <a:pPr>
              <a:lnSpc>
                <a:spcPct val="150000"/>
              </a:lnSpc>
            </a:pPr>
            <a:r>
              <a:rPr lang="en-US" sz="2000" dirty="0">
                <a:solidFill>
                  <a:srgbClr val="FF0000"/>
                </a:solidFill>
              </a:rPr>
              <a:t>A word will be considered generic when, in the minds of a substantial majority of the public, the word denotes a broad genus or type of product and not a specific source or manufacturer, ex. </a:t>
            </a:r>
            <a:r>
              <a:rPr lang="en-US" sz="2000" dirty="0">
                <a:solidFill>
                  <a:srgbClr val="FA04DD"/>
                </a:solidFill>
              </a:rPr>
              <a:t>Aspirin, Dry ice, Sellotape . </a:t>
            </a:r>
          </a:p>
        </p:txBody>
      </p:sp>
    </p:spTree>
    <p:extLst>
      <p:ext uri="{BB962C8B-B14F-4D97-AF65-F5344CB8AC3E}">
        <p14:creationId xmlns:p14="http://schemas.microsoft.com/office/powerpoint/2010/main" val="4210479828"/>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dirty="0"/>
              <a:t>2.3.3.1 Trademark Infringement</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r>
              <a:rPr lang="en-US" sz="2000" dirty="0"/>
              <a:t>If a party owns the rights to a particular trademark, that party can sue subsequent parties for trademark infringement. The standard is "likelihood of confusion.</a:t>
            </a:r>
          </a:p>
          <a:p>
            <a:r>
              <a:rPr lang="en-US" sz="2000" dirty="0"/>
              <a:t>The courts will typically look to a number of factors, including :</a:t>
            </a:r>
          </a:p>
          <a:p>
            <a:pPr lvl="1"/>
            <a:r>
              <a:rPr lang="en-US" sz="1600" dirty="0"/>
              <a:t>the strength of the mark;</a:t>
            </a:r>
          </a:p>
          <a:p>
            <a:pPr lvl="1"/>
            <a:r>
              <a:rPr lang="en-US" sz="1600" dirty="0"/>
              <a:t>the proximity of the goods;</a:t>
            </a:r>
          </a:p>
          <a:p>
            <a:pPr lvl="1"/>
            <a:r>
              <a:rPr lang="en-US" sz="1600" dirty="0"/>
              <a:t>the similarity of the marks;</a:t>
            </a:r>
          </a:p>
          <a:p>
            <a:pPr lvl="1"/>
            <a:r>
              <a:rPr lang="en-US" sz="1600" dirty="0"/>
              <a:t>evidence of actual confusion;</a:t>
            </a:r>
          </a:p>
          <a:p>
            <a:pPr lvl="1"/>
            <a:r>
              <a:rPr lang="en-US" sz="1600" dirty="0"/>
              <a:t>the similarity of marketing channels used;</a:t>
            </a:r>
          </a:p>
          <a:p>
            <a:pPr lvl="1"/>
            <a:r>
              <a:rPr lang="en-US" sz="1600" dirty="0"/>
              <a:t>the degree of caution exercised by the typical purchaser;</a:t>
            </a:r>
          </a:p>
          <a:p>
            <a:pPr lvl="1"/>
            <a:r>
              <a:rPr lang="en-US" sz="1600" dirty="0"/>
              <a:t>the defendant's intent</a:t>
            </a:r>
          </a:p>
          <a:p>
            <a:r>
              <a:rPr lang="en-US" sz="2000" dirty="0"/>
              <a:t>So, for example, the use of an identical mark on the same product would clearly constitute infringement.</a:t>
            </a:r>
          </a:p>
          <a:p>
            <a:r>
              <a:rPr lang="en-US" sz="2000" dirty="0"/>
              <a:t>Slickcraft Vs </a:t>
            </a:r>
            <a:r>
              <a:rPr lang="en-US" sz="2000" dirty="0" err="1"/>
              <a:t>Sleekcraft</a:t>
            </a:r>
            <a:r>
              <a:rPr lang="en-US" sz="2000" dirty="0"/>
              <a:t> - Because the two types of boats served substantially different markets, the court concluded that the products were related but not identical.</a:t>
            </a:r>
          </a:p>
        </p:txBody>
      </p:sp>
    </p:spTree>
    <p:extLst>
      <p:ext uri="{BB962C8B-B14F-4D97-AF65-F5344CB8AC3E}">
        <p14:creationId xmlns:p14="http://schemas.microsoft.com/office/powerpoint/2010/main" val="3824837201"/>
      </p:ext>
    </p:extLst>
  </p:cSld>
  <p:clrMapOvr>
    <a:masterClrMapping/>
  </p:clrMapOvr>
  <p:transition>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dirty="0"/>
              <a:t>2.3.3.2 Trademark Dilution</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r>
              <a:rPr lang="en-US" sz="1800" dirty="0"/>
              <a:t>In addition to bringing an action for infringement, owners of trademarks can also bring an action for trademark dilution under either federal or state law. Under federal law, a dilution claim can be brought only if the mark is "famous.“</a:t>
            </a:r>
          </a:p>
          <a:p>
            <a:r>
              <a:rPr lang="en-US" sz="1800" dirty="0"/>
              <a:t>The courts will typically look to a number of factors, including :</a:t>
            </a:r>
          </a:p>
          <a:p>
            <a:pPr lvl="1"/>
            <a:r>
              <a:rPr lang="en-US" sz="1400" dirty="0"/>
              <a:t>The degree of inherent or acquired distinctiveness;</a:t>
            </a:r>
          </a:p>
          <a:p>
            <a:pPr lvl="1"/>
            <a:r>
              <a:rPr lang="en-US" sz="1400" dirty="0"/>
              <a:t>The duration and extent of use;</a:t>
            </a:r>
          </a:p>
          <a:p>
            <a:pPr lvl="1"/>
            <a:r>
              <a:rPr lang="en-US" sz="1400" dirty="0"/>
              <a:t>The amount of advertising and publicity;</a:t>
            </a:r>
          </a:p>
          <a:p>
            <a:pPr lvl="1"/>
            <a:r>
              <a:rPr lang="en-US" sz="1400" dirty="0"/>
              <a:t>The geographic extent of the market;</a:t>
            </a:r>
          </a:p>
          <a:p>
            <a:pPr lvl="1"/>
            <a:r>
              <a:rPr lang="en-US" sz="1400" dirty="0"/>
              <a:t>The channels of trade;</a:t>
            </a:r>
          </a:p>
          <a:p>
            <a:pPr lvl="1"/>
            <a:r>
              <a:rPr lang="en-US" sz="1400" dirty="0"/>
              <a:t>The degree of recognition in trading areas;</a:t>
            </a:r>
          </a:p>
          <a:p>
            <a:pPr lvl="1"/>
            <a:r>
              <a:rPr lang="en-US" sz="1400" dirty="0"/>
              <a:t>Any use of similar marks by third parties;</a:t>
            </a:r>
          </a:p>
          <a:p>
            <a:pPr lvl="1"/>
            <a:r>
              <a:rPr lang="en-US" sz="1400" dirty="0"/>
              <a:t>Whether the mark is registered</a:t>
            </a:r>
          </a:p>
          <a:p>
            <a:r>
              <a:rPr lang="en-US" sz="1600" dirty="0"/>
              <a:t>Under state law, a mark need not be famous in order to give rise to a dilution claim. Instead, dilution is available if :</a:t>
            </a:r>
          </a:p>
          <a:p>
            <a:pPr lvl="1"/>
            <a:r>
              <a:rPr lang="en-US" sz="1600" dirty="0"/>
              <a:t>The mark has "selling power" or, in other words, a distinctive quality; and</a:t>
            </a:r>
          </a:p>
          <a:p>
            <a:pPr lvl="1"/>
            <a:r>
              <a:rPr lang="en-US" sz="1600" dirty="0"/>
              <a:t>The two marks are substantially similar. Mead Data Central, Inc. v. Toyota Motor Sales, U.S.A</a:t>
            </a:r>
            <a:endParaRPr lang="en-US" sz="4000" dirty="0"/>
          </a:p>
        </p:txBody>
      </p:sp>
    </p:spTree>
    <p:extLst>
      <p:ext uri="{BB962C8B-B14F-4D97-AF65-F5344CB8AC3E}">
        <p14:creationId xmlns:p14="http://schemas.microsoft.com/office/powerpoint/2010/main" val="3193593694"/>
      </p:ext>
    </p:extLst>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69D9-5771-411B-B1F4-F459F815CAEB}"/>
              </a:ext>
            </a:extLst>
          </p:cNvPr>
          <p:cNvSpPr>
            <a:spLocks noGrp="1"/>
          </p:cNvSpPr>
          <p:nvPr>
            <p:ph type="title"/>
          </p:nvPr>
        </p:nvSpPr>
        <p:spPr/>
        <p:txBody>
          <a:bodyPr/>
          <a:lstStyle/>
          <a:p>
            <a:r>
              <a:rPr lang="en-US" sz="2400" b="1" dirty="0"/>
              <a:t>2.3.3.3 Defenses to Trademark Infringement or Dilution</a:t>
            </a:r>
          </a:p>
        </p:txBody>
      </p:sp>
      <p:sp>
        <p:nvSpPr>
          <p:cNvPr id="3" name="Content Placeholder 2">
            <a:extLst>
              <a:ext uri="{FF2B5EF4-FFF2-40B4-BE49-F238E27FC236}">
                <a16:creationId xmlns:a16="http://schemas.microsoft.com/office/drawing/2014/main" id="{BF221130-4F55-4E8E-891C-1C223EFEC574}"/>
              </a:ext>
            </a:extLst>
          </p:cNvPr>
          <p:cNvSpPr>
            <a:spLocks noGrp="1"/>
          </p:cNvSpPr>
          <p:nvPr>
            <p:ph idx="1"/>
          </p:nvPr>
        </p:nvSpPr>
        <p:spPr>
          <a:xfrm>
            <a:off x="457200" y="1219202"/>
            <a:ext cx="8229600" cy="5022572"/>
          </a:xfrm>
        </p:spPr>
        <p:txBody>
          <a:bodyPr/>
          <a:lstStyle/>
          <a:p>
            <a:pPr>
              <a:lnSpc>
                <a:spcPct val="150000"/>
              </a:lnSpc>
            </a:pPr>
            <a:r>
              <a:rPr lang="en-US" sz="2000" dirty="0"/>
              <a:t>Defendants in a trademark infringement or dilution claim can assert basically two types of affirmative defense</a:t>
            </a:r>
            <a:r>
              <a:rPr lang="en-US" sz="2000" dirty="0">
                <a:solidFill>
                  <a:srgbClr val="FF0000"/>
                </a:solidFill>
              </a:rPr>
              <a:t>: fair use or parody</a:t>
            </a:r>
            <a:r>
              <a:rPr lang="en-US" sz="2000" dirty="0"/>
              <a:t>.</a:t>
            </a:r>
          </a:p>
          <a:p>
            <a:pPr>
              <a:lnSpc>
                <a:spcPct val="150000"/>
              </a:lnSpc>
            </a:pPr>
            <a:r>
              <a:rPr lang="en-US" sz="2000" dirty="0"/>
              <a:t>Fair use occurs when a descriptive mark is used in good faith for its primary, rather than secondary, meaning, and no consumer confusion is likely to result</a:t>
            </a:r>
          </a:p>
          <a:p>
            <a:pPr>
              <a:lnSpc>
                <a:spcPct val="150000"/>
              </a:lnSpc>
            </a:pPr>
            <a:r>
              <a:rPr lang="en-US" sz="2000" dirty="0"/>
              <a:t>Finally, certain parodies of trademarks may be permissible if they are not too directly tied to commercial use. The basic idea here is that artistic and editorial parodies of trademarks serve a valuable critical function, and that this critical function is entitled to some degree of First Amendment protection. </a:t>
            </a:r>
          </a:p>
          <a:p>
            <a:pPr marL="457200" lvl="1" indent="0">
              <a:lnSpc>
                <a:spcPct val="150000"/>
              </a:lnSpc>
              <a:buNone/>
            </a:pPr>
            <a:endParaRPr lang="en-US" sz="1600" dirty="0"/>
          </a:p>
          <a:p>
            <a:pPr>
              <a:lnSpc>
                <a:spcPct val="150000"/>
              </a:lnSpc>
            </a:pPr>
            <a:endParaRPr lang="en-US" sz="4400" dirty="0"/>
          </a:p>
        </p:txBody>
      </p:sp>
    </p:spTree>
    <p:extLst>
      <p:ext uri="{BB962C8B-B14F-4D97-AF65-F5344CB8AC3E}">
        <p14:creationId xmlns:p14="http://schemas.microsoft.com/office/powerpoint/2010/main" val="2938503115"/>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pic>
        <p:nvPicPr>
          <p:cNvPr id="4" name="Picture 3">
            <a:extLst>
              <a:ext uri="{FF2B5EF4-FFF2-40B4-BE49-F238E27FC236}">
                <a16:creationId xmlns:a16="http://schemas.microsoft.com/office/drawing/2014/main" id="{A73A29C2-0680-4B5C-95B5-68A203353E32}"/>
              </a:ext>
            </a:extLst>
          </p:cNvPr>
          <p:cNvPicPr>
            <a:picLocks noChangeAspect="1"/>
          </p:cNvPicPr>
          <p:nvPr/>
        </p:nvPicPr>
        <p:blipFill>
          <a:blip r:embed="rId2"/>
          <a:stretch>
            <a:fillRect/>
          </a:stretch>
        </p:blipFill>
        <p:spPr>
          <a:xfrm>
            <a:off x="609600" y="1710027"/>
            <a:ext cx="7924800" cy="2872740"/>
          </a:xfrm>
          <a:prstGeom prst="rect">
            <a:avLst/>
          </a:prstGeom>
        </p:spPr>
      </p:pic>
    </p:spTree>
    <p:extLst>
      <p:ext uri="{BB962C8B-B14F-4D97-AF65-F5344CB8AC3E}">
        <p14:creationId xmlns:p14="http://schemas.microsoft.com/office/powerpoint/2010/main" val="52010925"/>
      </p:ext>
    </p:extLst>
  </p:cSld>
  <p:clrMapOvr>
    <a:masterClrMapping/>
  </p:clrMapOvr>
  <p:transition>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pic>
        <p:nvPicPr>
          <p:cNvPr id="5" name="Picture 4">
            <a:extLst>
              <a:ext uri="{FF2B5EF4-FFF2-40B4-BE49-F238E27FC236}">
                <a16:creationId xmlns:a16="http://schemas.microsoft.com/office/drawing/2014/main" id="{AE775438-2C33-4C74-8D6F-C567EC272C60}"/>
              </a:ext>
            </a:extLst>
          </p:cNvPr>
          <p:cNvPicPr>
            <a:picLocks noChangeAspect="1"/>
          </p:cNvPicPr>
          <p:nvPr/>
        </p:nvPicPr>
        <p:blipFill>
          <a:blip r:embed="rId2"/>
          <a:stretch>
            <a:fillRect/>
          </a:stretch>
        </p:blipFill>
        <p:spPr>
          <a:xfrm>
            <a:off x="556589" y="1066800"/>
            <a:ext cx="8229601" cy="4745737"/>
          </a:xfrm>
          <a:prstGeom prst="rect">
            <a:avLst/>
          </a:prstGeom>
        </p:spPr>
      </p:pic>
    </p:spTree>
    <p:extLst>
      <p:ext uri="{BB962C8B-B14F-4D97-AF65-F5344CB8AC3E}">
        <p14:creationId xmlns:p14="http://schemas.microsoft.com/office/powerpoint/2010/main" val="2020950704"/>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Patents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30000"/>
              </a:lnSpc>
            </a:pPr>
            <a:r>
              <a:rPr lang="en-US" sz="2000" dirty="0"/>
              <a:t>It prevents any other person or entity to use it without your permission along with giving due credit and even monetary compensation. </a:t>
            </a:r>
          </a:p>
          <a:p>
            <a:pPr>
              <a:lnSpc>
                <a:spcPct val="130000"/>
              </a:lnSpc>
            </a:pPr>
            <a:r>
              <a:rPr lang="en-US" sz="2000" dirty="0"/>
              <a:t>To legally enforce such right, you need to register your creation with the Office of Controller General of Patents, Designs and Trademarks under Ministry of Commerce and Industry, Government of India.</a:t>
            </a:r>
          </a:p>
          <a:p>
            <a:pPr>
              <a:lnSpc>
                <a:spcPct val="130000"/>
              </a:lnSpc>
            </a:pPr>
            <a:r>
              <a:rPr lang="en-US" sz="2000" dirty="0"/>
              <a:t>File in your application as soon as possible, as First-to-file rule is of great significance for registration of intellectual property. </a:t>
            </a:r>
          </a:p>
          <a:p>
            <a:pPr>
              <a:lnSpc>
                <a:spcPct val="130000"/>
              </a:lnSpc>
            </a:pPr>
            <a:r>
              <a:rPr lang="en-US" sz="2000" dirty="0"/>
              <a:t>If two or more applications are identical or similar only the first application will be given importance for registration</a:t>
            </a:r>
            <a:r>
              <a:rPr lang="en-US" sz="2000" dirty="0">
                <a:solidFill>
                  <a:srgbClr val="FA04DD"/>
                </a:solidFill>
              </a:rPr>
              <a:t>.</a:t>
            </a:r>
          </a:p>
        </p:txBody>
      </p:sp>
    </p:spTree>
    <p:extLst>
      <p:ext uri="{BB962C8B-B14F-4D97-AF65-F5344CB8AC3E}">
        <p14:creationId xmlns:p14="http://schemas.microsoft.com/office/powerpoint/2010/main" val="2434257142"/>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186CC0-C159-4316-B9DF-1619B6629DE9}"/>
              </a:ext>
            </a:extLst>
          </p:cNvPr>
          <p:cNvPicPr>
            <a:picLocks noChangeAspect="1"/>
          </p:cNvPicPr>
          <p:nvPr/>
        </p:nvPicPr>
        <p:blipFill>
          <a:blip r:embed="rId2"/>
          <a:stretch>
            <a:fillRect/>
          </a:stretch>
        </p:blipFill>
        <p:spPr>
          <a:xfrm>
            <a:off x="175591" y="149484"/>
            <a:ext cx="8792818" cy="6330829"/>
          </a:xfrm>
          <a:prstGeom prst="rect">
            <a:avLst/>
          </a:prstGeom>
        </p:spPr>
      </p:pic>
    </p:spTree>
    <p:extLst>
      <p:ext uri="{BB962C8B-B14F-4D97-AF65-F5344CB8AC3E}">
        <p14:creationId xmlns:p14="http://schemas.microsoft.com/office/powerpoint/2010/main" val="520405651"/>
      </p:ext>
    </p:extLst>
  </p:cSld>
  <p:clrMapOvr>
    <a:masterClrMapping/>
  </p:clrMapOvr>
  <p:transition>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p:txBody>
          <a:bodyPr/>
          <a:lstStyle/>
          <a:p>
            <a:r>
              <a:rPr lang="en-US" sz="2000" dirty="0">
                <a:solidFill>
                  <a:srgbClr val="FF0000"/>
                </a:solidFill>
              </a:rPr>
              <a:t>Convention applications </a:t>
            </a:r>
            <a:r>
              <a:rPr lang="en-US" sz="2000" dirty="0"/>
              <a:t>: In order to fulfill the obligations of any treaty, convention or arrangement with a country or countries that are members of inter-governmental organizations, which accord to Indian citizens similar privileges as granted to their own citizens, the Central Government notifies such countries to be Convention Countries. </a:t>
            </a:r>
          </a:p>
          <a:p>
            <a:r>
              <a:rPr lang="en-US" sz="2000" dirty="0"/>
              <a:t>In case of an application for registration of a trademark made in any of the Convention countries, a priority date can be claimed with regard to the application in India, provided that the application is made within six months of the application having been filed in the Convention country. </a:t>
            </a:r>
          </a:p>
          <a:p>
            <a:r>
              <a:rPr lang="en-US" sz="2000" dirty="0"/>
              <a:t>The Government has notified and extended this privilege of priority to the members who have ratified the Paris Convention on Protection of Industrial Property.</a:t>
            </a:r>
          </a:p>
        </p:txBody>
      </p:sp>
    </p:spTree>
    <p:extLst>
      <p:ext uri="{BB962C8B-B14F-4D97-AF65-F5344CB8AC3E}">
        <p14:creationId xmlns:p14="http://schemas.microsoft.com/office/powerpoint/2010/main" val="1231101474"/>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219202"/>
            <a:ext cx="8229600" cy="5181598"/>
          </a:xfrm>
        </p:spPr>
        <p:txBody>
          <a:bodyPr/>
          <a:lstStyle/>
          <a:p>
            <a:pPr>
              <a:lnSpc>
                <a:spcPct val="130000"/>
              </a:lnSpc>
            </a:pPr>
            <a:r>
              <a:rPr lang="en-US" sz="2000" dirty="0">
                <a:solidFill>
                  <a:srgbClr val="FF0000"/>
                </a:solidFill>
              </a:rPr>
              <a:t>Documents needed for trademark registration </a:t>
            </a:r>
            <a:r>
              <a:rPr lang="en-US" sz="2000" dirty="0"/>
              <a:t>: An authorization letter that is duly signed by you allows us to file for trademark registration on behalf of you. </a:t>
            </a:r>
          </a:p>
          <a:p>
            <a:pPr>
              <a:lnSpc>
                <a:spcPct val="130000"/>
              </a:lnSpc>
            </a:pPr>
            <a:r>
              <a:rPr lang="en-US" sz="2000" dirty="0"/>
              <a:t>After receiving the authorization letter, we start with the preparation of your documents, file the application online and also pay for it. Soon, you receive the confirmation of the application, and you will get the right to use the ™ symbol. While filing for the trademark registration, the documents you need to provide are as follows :</a:t>
            </a:r>
          </a:p>
          <a:p>
            <a:pPr lvl="1">
              <a:lnSpc>
                <a:spcPct val="130000"/>
              </a:lnSpc>
            </a:pPr>
            <a:r>
              <a:rPr lang="en-US" sz="1600" dirty="0"/>
              <a:t>Applicant's name</a:t>
            </a:r>
          </a:p>
          <a:p>
            <a:pPr lvl="1">
              <a:lnSpc>
                <a:spcPct val="130000"/>
              </a:lnSpc>
            </a:pPr>
            <a:r>
              <a:rPr lang="en-US" sz="1600" dirty="0"/>
              <a:t>Business type</a:t>
            </a:r>
          </a:p>
          <a:p>
            <a:pPr lvl="1">
              <a:lnSpc>
                <a:spcPct val="130000"/>
              </a:lnSpc>
            </a:pPr>
            <a:r>
              <a:rPr lang="en-US" sz="1600" dirty="0"/>
              <a:t>Business objectives</a:t>
            </a:r>
          </a:p>
          <a:p>
            <a:pPr lvl="1">
              <a:lnSpc>
                <a:spcPct val="130000"/>
              </a:lnSpc>
            </a:pPr>
            <a:r>
              <a:rPr lang="en-US" sz="1600" dirty="0"/>
              <a:t>Brand/logo/slogan name</a:t>
            </a:r>
          </a:p>
          <a:p>
            <a:pPr lvl="1">
              <a:lnSpc>
                <a:spcPct val="130000"/>
              </a:lnSpc>
            </a:pPr>
            <a:r>
              <a:rPr lang="en-US" sz="1600" dirty="0"/>
              <a:t>Registration address</a:t>
            </a:r>
          </a:p>
        </p:txBody>
      </p:sp>
    </p:spTree>
    <p:extLst>
      <p:ext uri="{BB962C8B-B14F-4D97-AF65-F5344CB8AC3E}">
        <p14:creationId xmlns:p14="http://schemas.microsoft.com/office/powerpoint/2010/main" val="3852148131"/>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066800"/>
            <a:ext cx="8229600" cy="5364160"/>
          </a:xfrm>
        </p:spPr>
        <p:txBody>
          <a:bodyPr/>
          <a:lstStyle/>
          <a:p>
            <a:pPr>
              <a:lnSpc>
                <a:spcPct val="130000"/>
              </a:lnSpc>
            </a:pPr>
            <a:r>
              <a:rPr lang="en-US" sz="2000" dirty="0">
                <a:solidFill>
                  <a:srgbClr val="FF0000"/>
                </a:solidFill>
              </a:rPr>
              <a:t>Identity and business proofs: </a:t>
            </a:r>
            <a:r>
              <a:rPr lang="en-US" sz="2000" dirty="0"/>
              <a:t>The trademark owner or the person who is authorized by the trademark owner needs to submit their identity proof. It can be your Aadhar card, driving license, passport, ration card or voter's id.</a:t>
            </a:r>
          </a:p>
          <a:p>
            <a:pPr>
              <a:lnSpc>
                <a:spcPct val="130000"/>
              </a:lnSpc>
            </a:pPr>
            <a:r>
              <a:rPr lang="en-US" sz="2000" dirty="0">
                <a:solidFill>
                  <a:srgbClr val="FF0000"/>
                </a:solidFill>
              </a:rPr>
              <a:t>Using logo with tagline </a:t>
            </a:r>
            <a:r>
              <a:rPr lang="en-US" sz="2000" dirty="0"/>
              <a:t>: If a trademark application is made for a tagline with only words there is no need of a logo. In cases where a logo is used, then it should be submitted in black and white format. The number of words in the logo should exactly be the same as mentioned in the application for a trademark</a:t>
            </a:r>
          </a:p>
          <a:p>
            <a:pPr>
              <a:lnSpc>
                <a:spcPct val="130000"/>
              </a:lnSpc>
            </a:pPr>
            <a:r>
              <a:rPr lang="en-US" sz="2000" dirty="0">
                <a:solidFill>
                  <a:srgbClr val="FF0000"/>
                </a:solidFill>
              </a:rPr>
              <a:t>Form 48 </a:t>
            </a:r>
            <a:r>
              <a:rPr lang="en-US" sz="2000" dirty="0"/>
              <a:t>: On behalf of you, an attorney is authorized to file for the trademark application with the trademark registrar. The trademark user affidavit should be submitted in case a claim for the previous trademark was made in the application</a:t>
            </a:r>
            <a:r>
              <a:rPr lang="en-US" sz="1600" dirty="0"/>
              <a:t>.</a:t>
            </a:r>
          </a:p>
        </p:txBody>
      </p:sp>
    </p:spTree>
    <p:extLst>
      <p:ext uri="{BB962C8B-B14F-4D97-AF65-F5344CB8AC3E}">
        <p14:creationId xmlns:p14="http://schemas.microsoft.com/office/powerpoint/2010/main" val="724295289"/>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Madrid protocol</a:t>
            </a:r>
          </a:p>
        </p:txBody>
      </p:sp>
      <p:sp>
        <p:nvSpPr>
          <p:cNvPr id="3" name="Content Placeholder 2">
            <a:extLst>
              <a:ext uri="{FF2B5EF4-FFF2-40B4-BE49-F238E27FC236}">
                <a16:creationId xmlns:a16="http://schemas.microsoft.com/office/drawing/2014/main" id="{E637C9F1-3363-4BE3-8022-60C9C8FCB881}"/>
              </a:ext>
            </a:extLst>
          </p:cNvPr>
          <p:cNvSpPr>
            <a:spLocks noGrp="1"/>
          </p:cNvSpPr>
          <p:nvPr>
            <p:ph idx="1"/>
          </p:nvPr>
        </p:nvSpPr>
        <p:spPr>
          <a:xfrm>
            <a:off x="457200" y="1066800"/>
            <a:ext cx="8229600" cy="5364160"/>
          </a:xfrm>
        </p:spPr>
        <p:txBody>
          <a:bodyPr/>
          <a:lstStyle/>
          <a:p>
            <a:pPr>
              <a:lnSpc>
                <a:spcPct val="200000"/>
              </a:lnSpc>
            </a:pPr>
            <a:r>
              <a:rPr lang="en-US" sz="2400" dirty="0"/>
              <a:t>The Madrid System is a convenient and cost-effective solution for registering and managing trademarks worldwide. File a single application and pay one set of fees to apply for protection in up to 123 countries. Modify, renew or expand your global trademark portfolio through one centralized system.</a:t>
            </a:r>
          </a:p>
        </p:txBody>
      </p:sp>
    </p:spTree>
    <p:extLst>
      <p:ext uri="{BB962C8B-B14F-4D97-AF65-F5344CB8AC3E}">
        <p14:creationId xmlns:p14="http://schemas.microsoft.com/office/powerpoint/2010/main" val="643484877"/>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C527-82E2-4A9A-B47C-E3709C952B10}"/>
              </a:ext>
            </a:extLst>
          </p:cNvPr>
          <p:cNvSpPr>
            <a:spLocks noGrp="1"/>
          </p:cNvSpPr>
          <p:nvPr>
            <p:ph type="title"/>
          </p:nvPr>
        </p:nvSpPr>
        <p:spPr/>
        <p:txBody>
          <a:bodyPr/>
          <a:lstStyle/>
          <a:p>
            <a:r>
              <a:rPr lang="en-US" sz="2400" b="1" dirty="0"/>
              <a:t>Madrid protocol</a:t>
            </a:r>
          </a:p>
        </p:txBody>
      </p:sp>
      <p:pic>
        <p:nvPicPr>
          <p:cNvPr id="5" name="Picture 4">
            <a:extLst>
              <a:ext uri="{FF2B5EF4-FFF2-40B4-BE49-F238E27FC236}">
                <a16:creationId xmlns:a16="http://schemas.microsoft.com/office/drawing/2014/main" id="{0512C8F0-6BAD-4CEE-A3F5-0B3AC67B79F7}"/>
              </a:ext>
            </a:extLst>
          </p:cNvPr>
          <p:cNvPicPr>
            <a:picLocks noChangeAspect="1"/>
          </p:cNvPicPr>
          <p:nvPr/>
        </p:nvPicPr>
        <p:blipFill>
          <a:blip r:embed="rId2"/>
          <a:stretch>
            <a:fillRect/>
          </a:stretch>
        </p:blipFill>
        <p:spPr>
          <a:xfrm>
            <a:off x="74671" y="1994451"/>
            <a:ext cx="8994657" cy="3173896"/>
          </a:xfrm>
          <a:prstGeom prst="rect">
            <a:avLst/>
          </a:prstGeom>
        </p:spPr>
      </p:pic>
    </p:spTree>
    <p:extLst>
      <p:ext uri="{BB962C8B-B14F-4D97-AF65-F5344CB8AC3E}">
        <p14:creationId xmlns:p14="http://schemas.microsoft.com/office/powerpoint/2010/main" val="4270887838"/>
      </p:ext>
    </p:extLst>
  </p:cSld>
  <p:clrMapOvr>
    <a:masterClrMapping/>
  </p:clrMapOvr>
  <p:transition>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Classification of goods and services: </a:t>
            </a:r>
            <a:r>
              <a:rPr lang="en-US" sz="2000" dirty="0"/>
              <a:t>For the purpose of classification of goods and services for registration of trademarks, India follows the International Classification of Goods and Services (Nice Classification) published by World Intellectual Property Organization (WIPO). </a:t>
            </a:r>
          </a:p>
          <a:p>
            <a:pPr>
              <a:lnSpc>
                <a:spcPct val="130000"/>
              </a:lnSpc>
            </a:pPr>
            <a:r>
              <a:rPr lang="en-US" sz="2000" dirty="0"/>
              <a:t>For the purpose of classification of the figurative elements of marks, India follows the Vienna Agreement</a:t>
            </a:r>
          </a:p>
          <a:p>
            <a:pPr>
              <a:lnSpc>
                <a:spcPct val="130000"/>
              </a:lnSpc>
            </a:pPr>
            <a:r>
              <a:rPr lang="en-US" sz="2000" dirty="0">
                <a:solidFill>
                  <a:srgbClr val="FF0000"/>
                </a:solidFill>
              </a:rPr>
              <a:t>Opposition proceedings</a:t>
            </a:r>
            <a:r>
              <a:rPr lang="en-US" sz="2000" dirty="0"/>
              <a:t>: After advertisement of a trademark in the Trade Marks Journal, (which is available online at the website of Office of Registrar of Trademarks) an opposition challenging the application for registration can be filed by any person within a period of 3 months (which may be extended by a period not exceeding 1 month)</a:t>
            </a:r>
          </a:p>
        </p:txBody>
      </p:sp>
    </p:spTree>
    <p:extLst>
      <p:ext uri="{BB962C8B-B14F-4D97-AF65-F5344CB8AC3E}">
        <p14:creationId xmlns:p14="http://schemas.microsoft.com/office/powerpoint/2010/main" val="3615116313"/>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Renewal of registration</a:t>
            </a:r>
            <a:r>
              <a:rPr lang="en-US" sz="2000" dirty="0"/>
              <a:t>: The trademark is initially registered for a period of 10 years, which is calculated from the date of filing of the application and in case of convention application, from the date of priority. </a:t>
            </a:r>
          </a:p>
          <a:p>
            <a:pPr>
              <a:lnSpc>
                <a:spcPct val="130000"/>
              </a:lnSpc>
            </a:pPr>
            <a:r>
              <a:rPr lang="en-US" sz="2000" dirty="0"/>
              <a:t>The registration is required to be renewed within 6 months before the date of expiry of the registration, i.e., 10 years from the date of the application or subsequent renewals.</a:t>
            </a:r>
          </a:p>
          <a:p>
            <a:pPr>
              <a:lnSpc>
                <a:spcPct val="130000"/>
              </a:lnSpc>
            </a:pPr>
            <a:r>
              <a:rPr lang="en-US" sz="2000" dirty="0"/>
              <a:t>The failure in renewing the trademark within the stipulated period of time and a grace period of maximum 1 year granted for restoration of the trademark, automatically leads to removal of the trademark from the Register of Trademarks</a:t>
            </a:r>
          </a:p>
        </p:txBody>
      </p:sp>
    </p:spTree>
    <p:extLst>
      <p:ext uri="{BB962C8B-B14F-4D97-AF65-F5344CB8AC3E}">
        <p14:creationId xmlns:p14="http://schemas.microsoft.com/office/powerpoint/2010/main" val="3310807476"/>
      </p:ext>
    </p:extLst>
  </p:cSld>
  <p:clrMapOvr>
    <a:masterClrMapping/>
  </p:clrMapOvr>
  <p:transition>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2.3.4 Procedure of Registration of Trademark in India</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a:lnSpc>
                <a:spcPct val="130000"/>
              </a:lnSpc>
            </a:pPr>
            <a:r>
              <a:rPr lang="en-US" sz="2000" dirty="0">
                <a:solidFill>
                  <a:srgbClr val="FF0000"/>
                </a:solidFill>
              </a:rPr>
              <a:t>Rectification of trademark</a:t>
            </a:r>
            <a:r>
              <a:rPr lang="en-US" sz="2000" dirty="0"/>
              <a:t>: An aggrieved person may file an application before the registrar of trademarks or to the Intellectual Property Appellate Board (IPAB) for cancellation or varying the registration of the trademark on the ground of any contravention or failure to observe a condition entered on the register in relation thereto.</a:t>
            </a:r>
          </a:p>
          <a:p>
            <a:pPr>
              <a:lnSpc>
                <a:spcPct val="130000"/>
              </a:lnSpc>
            </a:pPr>
            <a:r>
              <a:rPr lang="en-US" sz="2000" dirty="0"/>
              <a:t>The application for rectification can also be filed for removal of an entry made in register, without sufficient cause or wrongly remaining on the register and for correction of any error or defect in any entry in the Register</a:t>
            </a:r>
          </a:p>
        </p:txBody>
      </p:sp>
    </p:spTree>
    <p:extLst>
      <p:ext uri="{BB962C8B-B14F-4D97-AF65-F5344CB8AC3E}">
        <p14:creationId xmlns:p14="http://schemas.microsoft.com/office/powerpoint/2010/main" val="1854832392"/>
      </p:ext>
    </p:extLst>
  </p:cSld>
  <p:clrMapOvr>
    <a:masterClrMapping/>
  </p:clrMapOvr>
  <p:transition>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Patent is just like any other intellectual property. It can be transferred or sold by the inventor. A patent is a right granted to an individual or enterprise by the government that excludes others from making, using, selling or importing the patented product or process without prior approval.</a:t>
            </a:r>
          </a:p>
          <a:p>
            <a:pPr>
              <a:lnSpc>
                <a:spcPct val="130000"/>
              </a:lnSpc>
            </a:pPr>
            <a:r>
              <a:rPr lang="en-US" sz="2000" dirty="0"/>
              <a:t>Patent filing is the first step an inventor takes to protect his/her invention from being misused.</a:t>
            </a:r>
          </a:p>
          <a:p>
            <a:pPr>
              <a:lnSpc>
                <a:spcPct val="130000"/>
              </a:lnSpc>
            </a:pPr>
            <a:r>
              <a:rPr lang="en-US" sz="2000" dirty="0"/>
              <a:t>Patent filing in India is a fairly complicated ordeal, however, with the right legal guidance it can be done easily. </a:t>
            </a:r>
          </a:p>
        </p:txBody>
      </p:sp>
    </p:spTree>
    <p:extLst>
      <p:ext uri="{BB962C8B-B14F-4D97-AF65-F5344CB8AC3E}">
        <p14:creationId xmlns:p14="http://schemas.microsoft.com/office/powerpoint/2010/main" val="582684521"/>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059365"/>
          </a:xfrm>
        </p:spPr>
        <p:txBody>
          <a:bodyPr/>
          <a:lstStyle/>
          <a:p>
            <a:pPr>
              <a:lnSpc>
                <a:spcPct val="150000"/>
              </a:lnSpc>
            </a:pPr>
            <a:r>
              <a:rPr lang="en-US" sz="2000" dirty="0"/>
              <a:t>Patent implies a new product or process capable of industrial application. The product or process should be a new invention that has not been used before in the public domain. </a:t>
            </a:r>
          </a:p>
          <a:p>
            <a:pPr>
              <a:lnSpc>
                <a:spcPct val="150000"/>
              </a:lnSpc>
            </a:pPr>
            <a:r>
              <a:rPr lang="en-US" sz="2000" dirty="0"/>
              <a:t>Term for registered patents in India is 20 years. </a:t>
            </a:r>
          </a:p>
          <a:p>
            <a:pPr>
              <a:lnSpc>
                <a:spcPct val="150000"/>
              </a:lnSpc>
            </a:pPr>
            <a:r>
              <a:rPr lang="en-US" sz="2000" dirty="0"/>
              <a:t>Application for registration must be filed in the patent's office of relevant territorial jurisdiction by the inventor either alone or jointly or through assigned legal representative. </a:t>
            </a:r>
          </a:p>
          <a:p>
            <a:pPr>
              <a:lnSpc>
                <a:spcPct val="150000"/>
              </a:lnSpc>
            </a:pPr>
            <a:r>
              <a:rPr lang="en-US" sz="2000" dirty="0"/>
              <a:t>An important thing to understand is that these rights are territorial in nature and do not extend beyond the jurisdiction for which it is granted.</a:t>
            </a:r>
            <a:endParaRPr lang="en-US" sz="2000" dirty="0">
              <a:solidFill>
                <a:srgbClr val="FA04DD"/>
              </a:solidFill>
            </a:endParaRPr>
          </a:p>
        </p:txBody>
      </p:sp>
    </p:spTree>
    <p:extLst>
      <p:ext uri="{BB962C8B-B14F-4D97-AF65-F5344CB8AC3E}">
        <p14:creationId xmlns:p14="http://schemas.microsoft.com/office/powerpoint/2010/main" val="574355688"/>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Any business entity or an individual who believes in securing their patent, which is one of the intellectual properties should get legal consultation from expert patent practitioners.</a:t>
            </a:r>
          </a:p>
          <a:p>
            <a:pPr>
              <a:lnSpc>
                <a:spcPct val="130000"/>
              </a:lnSpc>
            </a:pPr>
            <a:r>
              <a:rPr lang="en-US" sz="2000" dirty="0"/>
              <a:t>Patent can be filed by any individual or business that wants to protect an invention. An invention can be a new product or a new process</a:t>
            </a:r>
          </a:p>
          <a:p>
            <a:pPr>
              <a:lnSpc>
                <a:spcPct val="130000"/>
              </a:lnSpc>
            </a:pPr>
            <a:r>
              <a:rPr lang="en-US" sz="2000" dirty="0"/>
              <a:t>Offices for patent filing in India are spread across major cities like Mumbai, Chennai, Kolkata and Delhi. You need to file your patent at the respective offices in your locality</a:t>
            </a:r>
          </a:p>
        </p:txBody>
      </p:sp>
    </p:spTree>
    <p:extLst>
      <p:ext uri="{BB962C8B-B14F-4D97-AF65-F5344CB8AC3E}">
        <p14:creationId xmlns:p14="http://schemas.microsoft.com/office/powerpoint/2010/main" val="2095174011"/>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65D5-F85A-4536-88C4-751164C8BF69}"/>
              </a:ext>
            </a:extLst>
          </p:cNvPr>
          <p:cNvSpPr>
            <a:spLocks noGrp="1"/>
          </p:cNvSpPr>
          <p:nvPr>
            <p:ph type="title"/>
          </p:nvPr>
        </p:nvSpPr>
        <p:spPr/>
        <p:txBody>
          <a:bodyPr/>
          <a:lstStyle/>
          <a:p>
            <a:r>
              <a:rPr lang="en-US" sz="2400" b="1" dirty="0"/>
              <a:t>2.4 Meaning and Practical Aspects of Registrations of Patents</a:t>
            </a:r>
          </a:p>
        </p:txBody>
      </p:sp>
      <p:sp>
        <p:nvSpPr>
          <p:cNvPr id="3" name="Content Placeholder 2">
            <a:extLst>
              <a:ext uri="{FF2B5EF4-FFF2-40B4-BE49-F238E27FC236}">
                <a16:creationId xmlns:a16="http://schemas.microsoft.com/office/drawing/2014/main" id="{2F0B87E7-CB20-42CF-AE77-DA313A64840E}"/>
              </a:ext>
            </a:extLst>
          </p:cNvPr>
          <p:cNvSpPr>
            <a:spLocks noGrp="1"/>
          </p:cNvSpPr>
          <p:nvPr>
            <p:ph idx="1"/>
          </p:nvPr>
        </p:nvSpPr>
        <p:spPr>
          <a:xfrm>
            <a:off x="457200" y="1066800"/>
            <a:ext cx="8229600" cy="5059365"/>
          </a:xfrm>
        </p:spPr>
        <p:txBody>
          <a:bodyPr/>
          <a:lstStyle/>
          <a:p>
            <a:pPr marL="0" indent="0">
              <a:lnSpc>
                <a:spcPct val="130000"/>
              </a:lnSpc>
              <a:buNone/>
            </a:pPr>
            <a:r>
              <a:rPr lang="en-US" sz="2400" dirty="0">
                <a:solidFill>
                  <a:srgbClr val="FF0000"/>
                </a:solidFill>
              </a:rPr>
              <a:t>2.4.1 Patent Filing</a:t>
            </a:r>
          </a:p>
          <a:p>
            <a:pPr>
              <a:lnSpc>
                <a:spcPct val="130000"/>
              </a:lnSpc>
            </a:pPr>
            <a:r>
              <a:rPr lang="en-US" sz="2000" dirty="0"/>
              <a:t>A PCT (Patent Cooperation Treaty)  application can be filed directly to the International Bureau as receiving office. </a:t>
            </a:r>
          </a:p>
          <a:p>
            <a:pPr>
              <a:lnSpc>
                <a:spcPct val="130000"/>
              </a:lnSpc>
            </a:pPr>
            <a:r>
              <a:rPr lang="en-US" sz="2000" dirty="0"/>
              <a:t>The application may be filed by mail or hand-delivery to WIPO headquarters, or by facsimile provided that the original of the faxed application is furnished within 14 days from the date of the fax transmission, or by electronic filing (PCT Electronic Filing)</a:t>
            </a:r>
          </a:p>
          <a:p>
            <a:pPr>
              <a:lnSpc>
                <a:spcPct val="130000"/>
              </a:lnSpc>
            </a:pPr>
            <a:r>
              <a:rPr lang="en-US" sz="2000" dirty="0"/>
              <a:t>PCT has 153 countries as members</a:t>
            </a:r>
          </a:p>
        </p:txBody>
      </p:sp>
    </p:spTree>
    <p:extLst>
      <p:ext uri="{BB962C8B-B14F-4D97-AF65-F5344CB8AC3E}">
        <p14:creationId xmlns:p14="http://schemas.microsoft.com/office/powerpoint/2010/main" val="2065763720"/>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p:txBody>
          <a:bodyPr/>
          <a:lstStyle/>
          <a:p>
            <a:pPr>
              <a:lnSpc>
                <a:spcPct val="200000"/>
              </a:lnSpc>
            </a:pPr>
            <a:r>
              <a:rPr lang="en-US" dirty="0"/>
              <a:t>Invention disclosure </a:t>
            </a:r>
          </a:p>
          <a:p>
            <a:pPr>
              <a:lnSpc>
                <a:spcPct val="200000"/>
              </a:lnSpc>
            </a:pPr>
            <a:r>
              <a:rPr lang="en-US" dirty="0"/>
              <a:t>Patentability search</a:t>
            </a:r>
          </a:p>
          <a:p>
            <a:pPr>
              <a:lnSpc>
                <a:spcPct val="200000"/>
              </a:lnSpc>
            </a:pPr>
            <a:r>
              <a:rPr lang="en-US" dirty="0"/>
              <a:t>Patent specification preparation </a:t>
            </a:r>
          </a:p>
          <a:p>
            <a:pPr>
              <a:lnSpc>
                <a:spcPct val="200000"/>
              </a:lnSpc>
            </a:pPr>
            <a:r>
              <a:rPr lang="en-US" dirty="0"/>
              <a:t>Application preparation and filing</a:t>
            </a:r>
          </a:p>
          <a:p>
            <a:pPr>
              <a:lnSpc>
                <a:spcPct val="200000"/>
              </a:lnSpc>
            </a:pPr>
            <a:endParaRPr lang="en-US" dirty="0"/>
          </a:p>
        </p:txBody>
      </p:sp>
    </p:spTree>
    <p:extLst>
      <p:ext uri="{BB962C8B-B14F-4D97-AF65-F5344CB8AC3E}">
        <p14:creationId xmlns:p14="http://schemas.microsoft.com/office/powerpoint/2010/main" val="1366365945"/>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p:txBody>
          <a:bodyPr/>
          <a:lstStyle/>
          <a:p>
            <a:pPr marL="0" indent="0">
              <a:lnSpc>
                <a:spcPct val="150000"/>
              </a:lnSpc>
              <a:buNone/>
            </a:pPr>
            <a:r>
              <a:rPr lang="en-US" sz="2400" dirty="0">
                <a:solidFill>
                  <a:srgbClr val="FF0000"/>
                </a:solidFill>
              </a:rPr>
              <a:t>Invention disclosure </a:t>
            </a:r>
          </a:p>
          <a:p>
            <a:pPr>
              <a:lnSpc>
                <a:spcPct val="150000"/>
              </a:lnSpc>
            </a:pPr>
            <a:r>
              <a:rPr lang="en-US" sz="2000" dirty="0"/>
              <a:t>An authorized patent agent provides an invention disclosure format to facilitate inventors to provide relevant information. </a:t>
            </a:r>
          </a:p>
          <a:p>
            <a:pPr>
              <a:lnSpc>
                <a:spcPct val="150000"/>
              </a:lnSpc>
            </a:pPr>
            <a:r>
              <a:rPr lang="en-US" sz="2000" dirty="0"/>
              <a:t>The invention disclosure format contains a list of questions arranged in a logical manner to capture the essence and details of the invention required to perform search and prepare patent specification draft.</a:t>
            </a:r>
          </a:p>
          <a:p>
            <a:pPr>
              <a:lnSpc>
                <a:spcPct val="150000"/>
              </a:lnSpc>
            </a:pPr>
            <a:r>
              <a:rPr lang="en-US" sz="2000" dirty="0"/>
              <a:t>After reviewing the invention disclosure document, agent requests for one call or face to face meeting with the inventor to ensure that we understand the invention correctly</a:t>
            </a:r>
          </a:p>
          <a:p>
            <a:pPr>
              <a:lnSpc>
                <a:spcPct val="150000"/>
              </a:lnSpc>
            </a:pPr>
            <a:endParaRPr lang="en-US" sz="2000" dirty="0"/>
          </a:p>
        </p:txBody>
      </p:sp>
    </p:spTree>
    <p:extLst>
      <p:ext uri="{BB962C8B-B14F-4D97-AF65-F5344CB8AC3E}">
        <p14:creationId xmlns:p14="http://schemas.microsoft.com/office/powerpoint/2010/main" val="2078814074"/>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Patentability search</a:t>
            </a:r>
          </a:p>
          <a:p>
            <a:pPr>
              <a:lnSpc>
                <a:spcPct val="120000"/>
              </a:lnSpc>
            </a:pPr>
            <a:r>
              <a:rPr lang="en-US" sz="2000" dirty="0"/>
              <a:t>Patentability search is not a mandatory step. </a:t>
            </a:r>
          </a:p>
          <a:p>
            <a:pPr>
              <a:lnSpc>
                <a:spcPct val="120000"/>
              </a:lnSpc>
            </a:pPr>
            <a:r>
              <a:rPr lang="en-US" sz="2000" dirty="0"/>
              <a:t>In most projects, after receiving the invention disclosure and confirming our understanding with the inventor, agent performs a search and prepare the patentability search report. </a:t>
            </a:r>
          </a:p>
          <a:p>
            <a:pPr>
              <a:lnSpc>
                <a:spcPct val="120000"/>
              </a:lnSpc>
            </a:pPr>
            <a:r>
              <a:rPr lang="en-US" sz="2000" dirty="0"/>
              <a:t>Our patentability search report provides information about relevant prior art existing and also provides a rating on the strength of the invention in relation to the closest prior art uncovered. </a:t>
            </a:r>
          </a:p>
          <a:p>
            <a:pPr>
              <a:lnSpc>
                <a:spcPct val="120000"/>
              </a:lnSpc>
            </a:pPr>
            <a:r>
              <a:rPr lang="en-US" sz="2000" dirty="0"/>
              <a:t>With the help of the report, one can make an informed decision on whether one would like to go ahead with the next steps in the patent process or not. </a:t>
            </a:r>
          </a:p>
          <a:p>
            <a:pPr>
              <a:lnSpc>
                <a:spcPct val="120000"/>
              </a:lnSpc>
            </a:pPr>
            <a:r>
              <a:rPr lang="en-US" sz="2000" dirty="0"/>
              <a:t>The turn-around time for a comprehensive patentability search report is 5-7 working days</a:t>
            </a:r>
          </a:p>
        </p:txBody>
      </p:sp>
    </p:spTree>
    <p:extLst>
      <p:ext uri="{BB962C8B-B14F-4D97-AF65-F5344CB8AC3E}">
        <p14:creationId xmlns:p14="http://schemas.microsoft.com/office/powerpoint/2010/main" val="2634245153"/>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Patent specification preparation</a:t>
            </a:r>
          </a:p>
          <a:p>
            <a:pPr>
              <a:lnSpc>
                <a:spcPct val="120000"/>
              </a:lnSpc>
            </a:pPr>
            <a:r>
              <a:rPr lang="en-US" sz="2000" dirty="0"/>
              <a:t>If one choose to go ahead with the patenting process after reviewing the patentability search report, agent start the process of drafting the specification.</a:t>
            </a:r>
          </a:p>
          <a:p>
            <a:pPr>
              <a:lnSpc>
                <a:spcPct val="120000"/>
              </a:lnSpc>
            </a:pPr>
            <a:r>
              <a:rPr lang="en-US" sz="2000" dirty="0"/>
              <a:t>The drafting process involves 2 to 3 iterations with the inventor where the analyst seeks clarifications or inputs or review comments from the inventor. </a:t>
            </a:r>
          </a:p>
          <a:p>
            <a:pPr>
              <a:lnSpc>
                <a:spcPct val="120000"/>
              </a:lnSpc>
            </a:pPr>
            <a:r>
              <a:rPr lang="en-US" sz="2000" dirty="0"/>
              <a:t>The turn-around time for drafting a specification is about 3 - 4 weeks. </a:t>
            </a:r>
          </a:p>
          <a:p>
            <a:pPr>
              <a:lnSpc>
                <a:spcPct val="120000"/>
              </a:lnSpc>
            </a:pPr>
            <a:r>
              <a:rPr lang="en-US" sz="2000" dirty="0"/>
              <a:t>The turn-around time for drafting can vary significantly depending on the availability of the inventors</a:t>
            </a:r>
          </a:p>
        </p:txBody>
      </p:sp>
    </p:spTree>
    <p:extLst>
      <p:ext uri="{BB962C8B-B14F-4D97-AF65-F5344CB8AC3E}">
        <p14:creationId xmlns:p14="http://schemas.microsoft.com/office/powerpoint/2010/main" val="1330298296"/>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20000"/>
              </a:lnSpc>
              <a:buNone/>
            </a:pPr>
            <a:r>
              <a:rPr lang="en-US" sz="2400" dirty="0">
                <a:solidFill>
                  <a:srgbClr val="FF0000"/>
                </a:solidFill>
              </a:rPr>
              <a:t>Application preparation and filing :</a:t>
            </a:r>
          </a:p>
          <a:p>
            <a:pPr>
              <a:lnSpc>
                <a:spcPct val="120000"/>
              </a:lnSpc>
            </a:pPr>
            <a:r>
              <a:rPr lang="en-US" sz="2000" dirty="0"/>
              <a:t>While the drafting process is in progress, our portfolio will be in touch with the inventors and applicants to gather relevant information and signatures. </a:t>
            </a:r>
          </a:p>
          <a:p>
            <a:pPr>
              <a:lnSpc>
                <a:spcPct val="120000"/>
              </a:lnSpc>
            </a:pPr>
            <a:r>
              <a:rPr lang="en-US" sz="2000" dirty="0"/>
              <a:t>The portfolio team prepares the application forms and keeps it ready for filing. </a:t>
            </a:r>
          </a:p>
          <a:p>
            <a:pPr>
              <a:lnSpc>
                <a:spcPct val="120000"/>
              </a:lnSpc>
            </a:pPr>
            <a:r>
              <a:rPr lang="en-US" sz="2000" dirty="0"/>
              <a:t>Once the drafting process is complete and a specification is ready for filing, portfolio team files the application either using in-house resources or through a partner attorney, depending on the country of interest.</a:t>
            </a:r>
          </a:p>
          <a:p>
            <a:pPr>
              <a:lnSpc>
                <a:spcPct val="120000"/>
              </a:lnSpc>
            </a:pPr>
            <a:r>
              <a:rPr lang="en-US" sz="2000" dirty="0"/>
              <a:t>Filing an application after drafting typically takes 1- 3 days.</a:t>
            </a:r>
          </a:p>
          <a:p>
            <a:pPr>
              <a:lnSpc>
                <a:spcPct val="120000"/>
              </a:lnSpc>
            </a:pPr>
            <a:endParaRPr lang="en-US" sz="2000" dirty="0"/>
          </a:p>
        </p:txBody>
      </p:sp>
    </p:spTree>
    <p:extLst>
      <p:ext uri="{BB962C8B-B14F-4D97-AF65-F5344CB8AC3E}">
        <p14:creationId xmlns:p14="http://schemas.microsoft.com/office/powerpoint/2010/main" val="589467385"/>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0C70-E2EA-455E-B96D-C62AE490EC0A}"/>
              </a:ext>
            </a:extLst>
          </p:cNvPr>
          <p:cNvSpPr>
            <a:spLocks noGrp="1"/>
          </p:cNvSpPr>
          <p:nvPr>
            <p:ph type="title"/>
          </p:nvPr>
        </p:nvSpPr>
        <p:spPr>
          <a:xfrm>
            <a:off x="457200" y="274638"/>
            <a:ext cx="8229600" cy="944564"/>
          </a:xfrm>
        </p:spPr>
        <p:txBody>
          <a:bodyPr/>
          <a:lstStyle/>
          <a:p>
            <a:r>
              <a:rPr lang="en-US" sz="2800" b="1" dirty="0"/>
              <a:t>2.4.3 The Process of Acquiring a Patent in India</a:t>
            </a:r>
          </a:p>
        </p:txBody>
      </p:sp>
      <p:sp>
        <p:nvSpPr>
          <p:cNvPr id="3" name="Content Placeholder 2">
            <a:extLst>
              <a:ext uri="{FF2B5EF4-FFF2-40B4-BE49-F238E27FC236}">
                <a16:creationId xmlns:a16="http://schemas.microsoft.com/office/drawing/2014/main" id="{9D3CEE54-2C71-4659-9309-4680D643C317}"/>
              </a:ext>
            </a:extLst>
          </p:cNvPr>
          <p:cNvSpPr>
            <a:spLocks noGrp="1"/>
          </p:cNvSpPr>
          <p:nvPr>
            <p:ph idx="1"/>
          </p:nvPr>
        </p:nvSpPr>
        <p:spPr>
          <a:xfrm>
            <a:off x="457200" y="1060176"/>
            <a:ext cx="8229600" cy="5141841"/>
          </a:xfrm>
        </p:spPr>
        <p:txBody>
          <a:bodyPr/>
          <a:lstStyle/>
          <a:p>
            <a:pPr marL="0" indent="0">
              <a:lnSpc>
                <a:spcPct val="150000"/>
              </a:lnSpc>
              <a:buNone/>
            </a:pPr>
            <a:r>
              <a:rPr lang="en-US" sz="2400" dirty="0">
                <a:solidFill>
                  <a:srgbClr val="FF0000"/>
                </a:solidFill>
              </a:rPr>
              <a:t>Application preparation and filing :</a:t>
            </a:r>
          </a:p>
          <a:p>
            <a:pPr>
              <a:lnSpc>
                <a:spcPct val="150000"/>
              </a:lnSpc>
            </a:pPr>
            <a:r>
              <a:rPr lang="en-US" sz="2000" dirty="0"/>
              <a:t>Any patent agent or patent attorney can help you file a patent application in India.</a:t>
            </a:r>
          </a:p>
          <a:p>
            <a:pPr>
              <a:lnSpc>
                <a:spcPct val="150000"/>
              </a:lnSpc>
            </a:pPr>
            <a:r>
              <a:rPr lang="en-US" sz="2000" dirty="0"/>
              <a:t>A patent application can be filed by a patent agent, or the applicant or inventor himself. </a:t>
            </a:r>
          </a:p>
          <a:p>
            <a:pPr>
              <a:lnSpc>
                <a:spcPct val="150000"/>
              </a:lnSpc>
            </a:pPr>
            <a:r>
              <a:rPr lang="en-US" sz="2000" dirty="0"/>
              <a:t>However, given that most inventors not well versed with the patent laws and procedures, it is always advisable to file a patent application through a registered patent agent or patent attorney with a strong technology background</a:t>
            </a:r>
          </a:p>
        </p:txBody>
      </p:sp>
    </p:spTree>
    <p:extLst>
      <p:ext uri="{BB962C8B-B14F-4D97-AF65-F5344CB8AC3E}">
        <p14:creationId xmlns:p14="http://schemas.microsoft.com/office/powerpoint/2010/main" val="3477129250"/>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A406-BB6E-4E6C-9F7D-BF8C18D4C087}"/>
              </a:ext>
            </a:extLst>
          </p:cNvPr>
          <p:cNvPicPr>
            <a:picLocks noChangeAspect="1"/>
          </p:cNvPicPr>
          <p:nvPr/>
        </p:nvPicPr>
        <p:blipFill>
          <a:blip r:embed="rId2"/>
          <a:stretch>
            <a:fillRect/>
          </a:stretch>
        </p:blipFill>
        <p:spPr>
          <a:xfrm>
            <a:off x="1434937" y="17498"/>
            <a:ext cx="5363427" cy="6648346"/>
          </a:xfrm>
          <a:prstGeom prst="rect">
            <a:avLst/>
          </a:prstGeom>
        </p:spPr>
      </p:pic>
    </p:spTree>
    <p:extLst>
      <p:ext uri="{BB962C8B-B14F-4D97-AF65-F5344CB8AC3E}">
        <p14:creationId xmlns:p14="http://schemas.microsoft.com/office/powerpoint/2010/main" val="4253412341"/>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p:txBody>
          <a:bodyPr/>
          <a:lstStyle/>
          <a:p>
            <a:pPr marL="0" indent="0">
              <a:buNone/>
            </a:pPr>
            <a:r>
              <a:rPr lang="en-US" dirty="0">
                <a:solidFill>
                  <a:srgbClr val="FF0000"/>
                </a:solidFill>
              </a:rPr>
              <a:t>Step 1 : Filing a patent application</a:t>
            </a:r>
          </a:p>
          <a:p>
            <a:r>
              <a:rPr lang="en-US" sz="2000" dirty="0"/>
              <a:t>For patent filing in India, one of the most crucial aspects to consider is the preparation of patent specifications. The entire process of patent specification drafting is a skilled task that can only be done by experienced professionals.</a:t>
            </a:r>
          </a:p>
          <a:p>
            <a:r>
              <a:rPr lang="en-US" sz="2000" dirty="0">
                <a:solidFill>
                  <a:srgbClr val="FA04DD"/>
                </a:solidFill>
              </a:rPr>
              <a:t>Ideation: </a:t>
            </a:r>
            <a:r>
              <a:rPr lang="en-US" sz="2000" dirty="0"/>
              <a:t>Here, you need to clearly pen down the idea or concept, clearly mentioning the key details about the invention and the desired patent.</a:t>
            </a:r>
          </a:p>
          <a:p>
            <a:r>
              <a:rPr lang="en-US" sz="2000" dirty="0">
                <a:solidFill>
                  <a:srgbClr val="FA04DD"/>
                </a:solidFill>
              </a:rPr>
              <a:t>Visualization </a:t>
            </a:r>
            <a:r>
              <a:rPr lang="en-US" sz="2000" dirty="0"/>
              <a:t>: </a:t>
            </a:r>
            <a:r>
              <a:rPr lang="en-US" sz="2000" dirty="0" err="1"/>
              <a:t>Visualise</a:t>
            </a:r>
            <a:r>
              <a:rPr lang="en-US" sz="2000" dirty="0"/>
              <a:t> your idea and elements like diagrams that explain more about the invention.</a:t>
            </a:r>
          </a:p>
          <a:p>
            <a:r>
              <a:rPr lang="en-US" sz="2000" dirty="0">
                <a:solidFill>
                  <a:srgbClr val="FA04DD"/>
                </a:solidFill>
              </a:rPr>
              <a:t>Verification and Patentability search </a:t>
            </a:r>
            <a:r>
              <a:rPr lang="en-US" sz="2000" dirty="0"/>
              <a:t>: The next step is to verify whether your invention is patentable as defined in the Indian Patent Act. </a:t>
            </a:r>
          </a:p>
          <a:p>
            <a:endParaRPr lang="en-US" sz="2000" dirty="0"/>
          </a:p>
        </p:txBody>
      </p:sp>
    </p:spTree>
    <p:extLst>
      <p:ext uri="{BB962C8B-B14F-4D97-AF65-F5344CB8AC3E}">
        <p14:creationId xmlns:p14="http://schemas.microsoft.com/office/powerpoint/2010/main" val="3440729599"/>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Patents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6800"/>
            <a:ext cx="8229600" cy="5267739"/>
          </a:xfrm>
        </p:spPr>
        <p:txBody>
          <a:bodyPr/>
          <a:lstStyle/>
          <a:p>
            <a:pPr>
              <a:lnSpc>
                <a:spcPct val="150000"/>
              </a:lnSpc>
            </a:pPr>
            <a:r>
              <a:rPr lang="en-US" sz="2000" dirty="0"/>
              <a:t>If you want to reserve the intellectual property right in different countries, you can either directly file separate applications in the respective countries or file Patent Cooperation Treaty (PCT) application simultaneously with application in Form-1.</a:t>
            </a:r>
          </a:p>
          <a:p>
            <a:pPr>
              <a:lnSpc>
                <a:spcPct val="150000"/>
              </a:lnSpc>
            </a:pPr>
            <a:r>
              <a:rPr lang="en-US" sz="2000" dirty="0"/>
              <a:t>Along with the application (Form 1), you need to give in a provisional or complete specification of your invention (Form 2), details of any foreign filings for the same (Form 3), declaration that the product or process is your invention (Form 5), and Power of Attorney appointing a patent agent in Form 26, if any. </a:t>
            </a:r>
          </a:p>
          <a:p>
            <a:pPr>
              <a:lnSpc>
                <a:spcPct val="150000"/>
              </a:lnSpc>
            </a:pPr>
            <a:r>
              <a:rPr lang="en-US" sz="2000" dirty="0"/>
              <a:t>The process of registration, payment of fees, renewal is online and will require Digital Signature of the applicant</a:t>
            </a:r>
            <a:endParaRPr lang="en-US" sz="2000" dirty="0">
              <a:solidFill>
                <a:srgbClr val="FA04DD"/>
              </a:solidFill>
            </a:endParaRPr>
          </a:p>
        </p:txBody>
      </p:sp>
    </p:spTree>
    <p:extLst>
      <p:ext uri="{BB962C8B-B14F-4D97-AF65-F5344CB8AC3E}">
        <p14:creationId xmlns:p14="http://schemas.microsoft.com/office/powerpoint/2010/main" val="2920707578"/>
      </p:ext>
    </p:extLst>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4906963"/>
          </a:xfrm>
        </p:spPr>
        <p:txBody>
          <a:bodyPr/>
          <a:lstStyle/>
          <a:p>
            <a:pPr marL="0" indent="0">
              <a:buNone/>
            </a:pPr>
            <a:r>
              <a:rPr lang="en-US" dirty="0">
                <a:solidFill>
                  <a:srgbClr val="FF0000"/>
                </a:solidFill>
              </a:rPr>
              <a:t>Step 1 : Filing a patent application</a:t>
            </a:r>
          </a:p>
          <a:p>
            <a:pPr>
              <a:lnSpc>
                <a:spcPct val="150000"/>
              </a:lnSpc>
            </a:pPr>
            <a:r>
              <a:rPr lang="en-US" sz="2000" dirty="0"/>
              <a:t>Some inventions may not be patentable, and it is necessary that they meet the patentability requirements such as: Novelty, Nonobviousness, Usefulness and Patentable subject matter. You can also conduct a patent search on</a:t>
            </a:r>
          </a:p>
          <a:p>
            <a:pPr>
              <a:lnSpc>
                <a:spcPct val="150000"/>
              </a:lnSpc>
            </a:pPr>
            <a:r>
              <a:rPr lang="en-US" sz="2000" dirty="0"/>
              <a:t>http://ipindiaservices.gov.in/publicsearch with the help of experts.</a:t>
            </a:r>
          </a:p>
          <a:p>
            <a:pPr>
              <a:lnSpc>
                <a:spcPct val="150000"/>
              </a:lnSpc>
            </a:pPr>
            <a:r>
              <a:rPr lang="en-US" sz="2000" dirty="0"/>
              <a:t>Drafting a patent application is an art in itself. Seeking the help of a patent professional will be a wise choice here. </a:t>
            </a:r>
          </a:p>
          <a:p>
            <a:pPr>
              <a:lnSpc>
                <a:spcPct val="150000"/>
              </a:lnSpc>
            </a:pPr>
            <a:r>
              <a:rPr lang="en-US" sz="2000" dirty="0"/>
              <a:t>If you are in the initial stages of the research and development process, then it is best to file an optional preliminary application called provisional patent application</a:t>
            </a:r>
          </a:p>
        </p:txBody>
      </p:sp>
    </p:spTree>
    <p:extLst>
      <p:ext uri="{BB962C8B-B14F-4D97-AF65-F5344CB8AC3E}">
        <p14:creationId xmlns:p14="http://schemas.microsoft.com/office/powerpoint/2010/main" val="2059711214"/>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2 : Preparation of patentability report </a:t>
            </a:r>
          </a:p>
          <a:p>
            <a:pPr>
              <a:lnSpc>
                <a:spcPct val="120000"/>
              </a:lnSpc>
            </a:pPr>
            <a:r>
              <a:rPr lang="en-US" sz="2000" dirty="0"/>
              <a:t>Authorized patent professionals or patent agents will then do an extensive research and prepare the patentability report that contains the analyses based on the above-mentioned criteria.</a:t>
            </a:r>
          </a:p>
          <a:p>
            <a:pPr>
              <a:lnSpc>
                <a:spcPct val="120000"/>
              </a:lnSpc>
            </a:pPr>
            <a:r>
              <a:rPr lang="en-US" sz="2000" dirty="0"/>
              <a:t>Why provisional patent application is a good idea before filing the patent application?</a:t>
            </a:r>
          </a:p>
          <a:p>
            <a:pPr lvl="1">
              <a:lnSpc>
                <a:spcPct val="120000"/>
              </a:lnSpc>
            </a:pPr>
            <a:r>
              <a:rPr lang="en-US" sz="1600" dirty="0"/>
              <a:t>A provisional patent application secures your date and work. This means that none of your competitors can file for a similar invention once you file for a provisional patent application. </a:t>
            </a:r>
          </a:p>
          <a:p>
            <a:pPr lvl="1">
              <a:lnSpc>
                <a:spcPct val="120000"/>
              </a:lnSpc>
            </a:pPr>
            <a:r>
              <a:rPr lang="en-US" sz="1600" dirty="0"/>
              <a:t>As India follows the first-to-file system, this ensures that the holder of the provisional patent would also be granted the permanent patent. </a:t>
            </a:r>
          </a:p>
          <a:p>
            <a:pPr lvl="1">
              <a:lnSpc>
                <a:spcPct val="120000"/>
              </a:lnSpc>
            </a:pPr>
            <a:r>
              <a:rPr lang="en-US" sz="1600" dirty="0"/>
              <a:t>There is a buffer time of 12 months to further develop your invention and to specify the complete details</a:t>
            </a:r>
          </a:p>
          <a:p>
            <a:pPr>
              <a:lnSpc>
                <a:spcPct val="120000"/>
              </a:lnSpc>
            </a:pPr>
            <a:endParaRPr lang="en-US" sz="2000" dirty="0">
              <a:solidFill>
                <a:srgbClr val="FF0000"/>
              </a:solidFill>
            </a:endParaRPr>
          </a:p>
        </p:txBody>
      </p:sp>
    </p:spTree>
    <p:extLst>
      <p:ext uri="{BB962C8B-B14F-4D97-AF65-F5344CB8AC3E}">
        <p14:creationId xmlns:p14="http://schemas.microsoft.com/office/powerpoint/2010/main" val="2093883669"/>
      </p:ext>
    </p:extLst>
  </p:cSld>
  <p:clrMapOvr>
    <a:masterClrMapping/>
  </p:clrMapOvr>
  <p:transition>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3: Publication of patent application</a:t>
            </a:r>
          </a:p>
          <a:p>
            <a:pPr>
              <a:lnSpc>
                <a:spcPct val="120000"/>
              </a:lnSpc>
            </a:pPr>
            <a:r>
              <a:rPr lang="en-US" sz="2000" dirty="0"/>
              <a:t>The application is then published after 18 months.</a:t>
            </a:r>
          </a:p>
          <a:p>
            <a:pPr>
              <a:lnSpc>
                <a:spcPct val="120000"/>
              </a:lnSpc>
            </a:pPr>
            <a:r>
              <a:rPr lang="en-US" sz="2000" dirty="0"/>
              <a:t>A request to the early filing of application can be made along with a prescribed fee</a:t>
            </a:r>
          </a:p>
          <a:p>
            <a:pPr>
              <a:lnSpc>
                <a:spcPct val="120000"/>
              </a:lnSpc>
            </a:pPr>
            <a:r>
              <a:rPr lang="en-US" sz="2000" dirty="0">
                <a:solidFill>
                  <a:srgbClr val="219C0C"/>
                </a:solidFill>
              </a:rPr>
              <a:t>Patent examination : </a:t>
            </a:r>
          </a:p>
          <a:p>
            <a:pPr lvl="1">
              <a:lnSpc>
                <a:spcPct val="120000"/>
              </a:lnSpc>
            </a:pPr>
            <a:r>
              <a:rPr lang="en-US" sz="2000" dirty="0"/>
              <a:t>Would be a formal submission of a request for the patent examination that must be filed within 48 months from first filing the patent (provisional patent or complete patent). </a:t>
            </a:r>
          </a:p>
          <a:p>
            <a:pPr lvl="1">
              <a:lnSpc>
                <a:spcPct val="120000"/>
              </a:lnSpc>
            </a:pPr>
            <a:r>
              <a:rPr lang="en-US" sz="2000" dirty="0"/>
              <a:t>If failed to file within the time frame, per the Patent Act the application will be treated as withdrawn by the patent office. </a:t>
            </a:r>
          </a:p>
          <a:p>
            <a:pPr lvl="1">
              <a:lnSpc>
                <a:spcPct val="120000"/>
              </a:lnSpc>
            </a:pPr>
            <a:r>
              <a:rPr lang="en-US" sz="2000" dirty="0"/>
              <a:t>The examiner then conducts a comprehensive investigation and releases the first examination report called patent prosecution</a:t>
            </a:r>
          </a:p>
          <a:p>
            <a:pPr>
              <a:lnSpc>
                <a:spcPct val="120000"/>
              </a:lnSpc>
            </a:pPr>
            <a:endParaRPr lang="en-US" sz="2000" dirty="0">
              <a:solidFill>
                <a:srgbClr val="FF0000"/>
              </a:solidFill>
            </a:endParaRPr>
          </a:p>
        </p:txBody>
      </p:sp>
    </p:spTree>
    <p:extLst>
      <p:ext uri="{BB962C8B-B14F-4D97-AF65-F5344CB8AC3E}">
        <p14:creationId xmlns:p14="http://schemas.microsoft.com/office/powerpoint/2010/main" val="3016773688"/>
      </p:ext>
    </p:extLst>
  </p:cSld>
  <p:clrMapOvr>
    <a:masterClrMapping/>
  </p:clrMapOvr>
  <p:transition>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Step 3: Publication of patent application</a:t>
            </a:r>
          </a:p>
          <a:p>
            <a:pPr>
              <a:lnSpc>
                <a:spcPct val="120000"/>
              </a:lnSpc>
            </a:pPr>
            <a:r>
              <a:rPr lang="en-US" sz="2000" dirty="0">
                <a:solidFill>
                  <a:srgbClr val="219C0C"/>
                </a:solidFill>
              </a:rPr>
              <a:t>Patent objections: </a:t>
            </a:r>
          </a:p>
          <a:p>
            <a:pPr lvl="1">
              <a:lnSpc>
                <a:spcPct val="120000"/>
              </a:lnSpc>
            </a:pPr>
            <a:r>
              <a:rPr lang="en-US" sz="2000" dirty="0"/>
              <a:t>It is common that patent applicants receive objections, like "inconsistent or unclear claims", "invention lacking novelty", etc. Hence, it is mandatory to analyze the patent examination report and draft a proper response to the objections.</a:t>
            </a:r>
          </a:p>
          <a:p>
            <a:pPr>
              <a:lnSpc>
                <a:spcPct val="120000"/>
              </a:lnSpc>
            </a:pPr>
            <a:endParaRPr lang="en-US" sz="2400" b="1" dirty="0">
              <a:solidFill>
                <a:srgbClr val="9900CC"/>
              </a:solidFill>
            </a:endParaRPr>
          </a:p>
          <a:p>
            <a:pPr>
              <a:lnSpc>
                <a:spcPct val="120000"/>
              </a:lnSpc>
            </a:pPr>
            <a:r>
              <a:rPr lang="en-US" sz="2400" b="1" dirty="0">
                <a:solidFill>
                  <a:srgbClr val="9900CC"/>
                </a:solidFill>
              </a:rPr>
              <a:t>Grant of patent : Once all the patentability requirements are met, the patent grant notification will be published in the patent journal</a:t>
            </a:r>
          </a:p>
        </p:txBody>
      </p:sp>
    </p:spTree>
    <p:extLst>
      <p:ext uri="{BB962C8B-B14F-4D97-AF65-F5344CB8AC3E}">
        <p14:creationId xmlns:p14="http://schemas.microsoft.com/office/powerpoint/2010/main" val="1947292632"/>
      </p:ext>
    </p:extLst>
  </p:cSld>
  <p:clrMapOvr>
    <a:masterClrMapping/>
  </p:clrMapOvr>
  <p:transition>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2.4.4 The procedure for the grant of the patent</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marL="0" indent="0">
              <a:lnSpc>
                <a:spcPct val="120000"/>
              </a:lnSpc>
              <a:buNone/>
            </a:pPr>
            <a:r>
              <a:rPr lang="en-US" dirty="0">
                <a:solidFill>
                  <a:srgbClr val="FF0000"/>
                </a:solidFill>
              </a:rPr>
              <a:t>Publication of filed patent</a:t>
            </a:r>
          </a:p>
          <a:p>
            <a:pPr>
              <a:lnSpc>
                <a:spcPct val="120000"/>
              </a:lnSpc>
            </a:pPr>
            <a:r>
              <a:rPr lang="en-US" sz="2000" dirty="0"/>
              <a:t>For patent filing in India, the Indian patent office keeps every patent application confidential until it gets officially published in the Patent Journal.</a:t>
            </a:r>
          </a:p>
          <a:p>
            <a:pPr>
              <a:lnSpc>
                <a:spcPct val="120000"/>
              </a:lnSpc>
            </a:pPr>
            <a:r>
              <a:rPr lang="en-US" sz="2000" dirty="0"/>
              <a:t>The publication of filed patent happens automatically after 18 months from filing the applications, and there is no need of any request to be raised.</a:t>
            </a:r>
          </a:p>
          <a:p>
            <a:pPr>
              <a:lnSpc>
                <a:spcPct val="120000"/>
              </a:lnSpc>
            </a:pPr>
            <a:r>
              <a:rPr lang="en-US" sz="2000" dirty="0"/>
              <a:t>To get the patent published in advance, the applicant must initiate a formal request and it will get published within 1 month of the request.</a:t>
            </a:r>
          </a:p>
          <a:p>
            <a:pPr>
              <a:lnSpc>
                <a:spcPct val="120000"/>
              </a:lnSpc>
            </a:pPr>
            <a:r>
              <a:rPr lang="en-US" sz="2000" dirty="0"/>
              <a:t>The publication date does matter the most as the inventor is entitled to protect his work legally post publication</a:t>
            </a:r>
            <a:endParaRPr lang="en-US" sz="2000" dirty="0">
              <a:solidFill>
                <a:srgbClr val="FF0000"/>
              </a:solidFill>
            </a:endParaRPr>
          </a:p>
        </p:txBody>
      </p:sp>
    </p:spTree>
    <p:extLst>
      <p:ext uri="{BB962C8B-B14F-4D97-AF65-F5344CB8AC3E}">
        <p14:creationId xmlns:p14="http://schemas.microsoft.com/office/powerpoint/2010/main" val="3308161567"/>
      </p:ext>
    </p:extLst>
  </p:cSld>
  <p:clrMapOvr>
    <a:masterClrMapping/>
  </p:clrMapOvr>
  <p:transition>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PCT International application</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199" y="1066800"/>
            <a:ext cx="8328991" cy="5095461"/>
          </a:xfrm>
        </p:spPr>
        <p:txBody>
          <a:bodyPr/>
          <a:lstStyle/>
          <a:p>
            <a:pPr>
              <a:lnSpc>
                <a:spcPct val="150000"/>
              </a:lnSpc>
            </a:pPr>
            <a:r>
              <a:rPr lang="en-US" dirty="0"/>
              <a:t>If you want to claim your priority in multiple countries, then filing a PCT application is important. It allows filing up to 142 countries. </a:t>
            </a:r>
          </a:p>
          <a:p>
            <a:pPr>
              <a:lnSpc>
                <a:spcPct val="150000"/>
              </a:lnSpc>
            </a:pPr>
            <a:r>
              <a:rPr lang="en-US" dirty="0"/>
              <a:t>The time period is 30-31 months from the international filing date to enter and claim protection in each country</a:t>
            </a:r>
            <a:endParaRPr lang="en-US" dirty="0">
              <a:solidFill>
                <a:srgbClr val="FF0000"/>
              </a:solidFill>
            </a:endParaRPr>
          </a:p>
        </p:txBody>
      </p:sp>
    </p:spTree>
    <p:extLst>
      <p:ext uri="{BB962C8B-B14F-4D97-AF65-F5344CB8AC3E}">
        <p14:creationId xmlns:p14="http://schemas.microsoft.com/office/powerpoint/2010/main" val="666896190"/>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2.4.6 A Patent Search</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a:lnSpc>
                <a:spcPct val="120000"/>
              </a:lnSpc>
            </a:pPr>
            <a:r>
              <a:rPr lang="en-US" sz="1800" dirty="0"/>
              <a:t>A patentability search report provides comprehensive analysis of relevant prior art and provides analysis on the chances for obtaining patent rights for any given invention. </a:t>
            </a:r>
          </a:p>
          <a:p>
            <a:pPr>
              <a:lnSpc>
                <a:spcPct val="120000"/>
              </a:lnSpc>
            </a:pPr>
            <a:r>
              <a:rPr lang="en-US" sz="1800" dirty="0"/>
              <a:t>Using this report, applicants can make an informed choice on going ahead with the patent application process. </a:t>
            </a:r>
          </a:p>
          <a:p>
            <a:pPr>
              <a:lnSpc>
                <a:spcPct val="120000"/>
              </a:lnSpc>
            </a:pPr>
            <a:r>
              <a:rPr lang="en-US" sz="1800" dirty="0"/>
              <a:t>Patent search can be performed in free and paid patent databases.</a:t>
            </a:r>
          </a:p>
          <a:p>
            <a:pPr>
              <a:lnSpc>
                <a:spcPct val="120000"/>
              </a:lnSpc>
            </a:pPr>
            <a:r>
              <a:rPr lang="en-US" sz="1800" dirty="0"/>
              <a:t>Anyone can search (published and granted) Indian patent documents at official patent database of India as well as other paid databases. </a:t>
            </a:r>
          </a:p>
          <a:p>
            <a:pPr>
              <a:lnSpc>
                <a:spcPct val="120000"/>
              </a:lnSpc>
            </a:pPr>
            <a:r>
              <a:rPr lang="en-US" sz="1800" dirty="0"/>
              <a:t>For patent search ,one have to understand patent database search operators and syntax to conduct exhaustive keyword search.</a:t>
            </a:r>
          </a:p>
          <a:p>
            <a:pPr>
              <a:lnSpc>
                <a:spcPct val="120000"/>
              </a:lnSpc>
            </a:pPr>
            <a:r>
              <a:rPr lang="en-US" sz="1800" dirty="0"/>
              <a:t> Patent analyst conducts patent search (including keyword and patent classification search) especially in paid databases which may be exhaustive in general, compare to patent search done by yourself in free databases</a:t>
            </a:r>
            <a:endParaRPr lang="en-US" sz="1800" dirty="0">
              <a:solidFill>
                <a:srgbClr val="FF0000"/>
              </a:solidFill>
            </a:endParaRPr>
          </a:p>
        </p:txBody>
      </p:sp>
    </p:spTree>
    <p:extLst>
      <p:ext uri="{BB962C8B-B14F-4D97-AF65-F5344CB8AC3E}">
        <p14:creationId xmlns:p14="http://schemas.microsoft.com/office/powerpoint/2010/main" val="955964928"/>
      </p:ext>
    </p:extLst>
  </p:cSld>
  <p:clrMapOvr>
    <a:masterClrMapping/>
  </p:clrMapOvr>
  <p:transition>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2.4.6 A Patent Search</a:t>
            </a:r>
          </a:p>
        </p:txBody>
      </p:sp>
      <p:sp>
        <p:nvSpPr>
          <p:cNvPr id="3" name="Content Placeholder 2">
            <a:extLst>
              <a:ext uri="{FF2B5EF4-FFF2-40B4-BE49-F238E27FC236}">
                <a16:creationId xmlns:a16="http://schemas.microsoft.com/office/drawing/2014/main" id="{C3CAB966-6A1D-4258-8EE2-FBEE144724BE}"/>
              </a:ext>
            </a:extLst>
          </p:cNvPr>
          <p:cNvSpPr>
            <a:spLocks noGrp="1"/>
          </p:cNvSpPr>
          <p:nvPr>
            <p:ph idx="1"/>
          </p:nvPr>
        </p:nvSpPr>
        <p:spPr>
          <a:xfrm>
            <a:off x="457200" y="1066800"/>
            <a:ext cx="8229600" cy="5095461"/>
          </a:xfrm>
        </p:spPr>
        <p:txBody>
          <a:bodyPr/>
          <a:lstStyle/>
          <a:p>
            <a:pPr>
              <a:lnSpc>
                <a:spcPct val="120000"/>
              </a:lnSpc>
            </a:pPr>
            <a:r>
              <a:rPr lang="en-US" sz="1800" b="1" dirty="0"/>
              <a:t>Some of the free databases are</a:t>
            </a:r>
          </a:p>
          <a:p>
            <a:pPr>
              <a:lnSpc>
                <a:spcPct val="120000"/>
              </a:lnSpc>
            </a:pPr>
            <a:r>
              <a:rPr lang="en-US" sz="1800" dirty="0">
                <a:solidFill>
                  <a:srgbClr val="EE10CE"/>
                </a:solidFill>
              </a:rPr>
              <a:t>google patents (Coverage US, EP, WIPO, CN documents)</a:t>
            </a:r>
          </a:p>
          <a:p>
            <a:pPr>
              <a:lnSpc>
                <a:spcPct val="120000"/>
              </a:lnSpc>
            </a:pPr>
            <a:r>
              <a:rPr lang="en-US" sz="1800" dirty="0" err="1">
                <a:solidFill>
                  <a:srgbClr val="EE10CE"/>
                </a:solidFill>
              </a:rPr>
              <a:t>freepatentsonline</a:t>
            </a:r>
            <a:r>
              <a:rPr lang="en-US" sz="1800" dirty="0">
                <a:solidFill>
                  <a:srgbClr val="EE10CE"/>
                </a:solidFill>
              </a:rPr>
              <a:t>(Coverage US, EP, WIPO, Japan, German documents)</a:t>
            </a:r>
          </a:p>
          <a:p>
            <a:pPr>
              <a:lnSpc>
                <a:spcPct val="120000"/>
              </a:lnSpc>
            </a:pPr>
            <a:r>
              <a:rPr lang="en-US" sz="1800" dirty="0">
                <a:solidFill>
                  <a:srgbClr val="EE10CE"/>
                </a:solidFill>
              </a:rPr>
              <a:t>USPTO (US documents)</a:t>
            </a:r>
          </a:p>
          <a:p>
            <a:pPr>
              <a:lnSpc>
                <a:spcPct val="120000"/>
              </a:lnSpc>
            </a:pPr>
            <a:r>
              <a:rPr lang="en-US" sz="1800" dirty="0" err="1">
                <a:solidFill>
                  <a:srgbClr val="EE10CE"/>
                </a:solidFill>
              </a:rPr>
              <a:t>espacenet</a:t>
            </a:r>
            <a:r>
              <a:rPr lang="en-US" sz="1800" dirty="0">
                <a:solidFill>
                  <a:srgbClr val="EE10CE"/>
                </a:solidFill>
              </a:rPr>
              <a:t> (EP documents)</a:t>
            </a:r>
          </a:p>
          <a:p>
            <a:pPr>
              <a:lnSpc>
                <a:spcPct val="120000"/>
              </a:lnSpc>
            </a:pPr>
            <a:r>
              <a:rPr lang="en-US" sz="1800" dirty="0">
                <a:solidFill>
                  <a:srgbClr val="EE10CE"/>
                </a:solidFill>
              </a:rPr>
              <a:t>WIPO (PCT documents)</a:t>
            </a:r>
          </a:p>
          <a:p>
            <a:pPr>
              <a:lnSpc>
                <a:spcPct val="120000"/>
              </a:lnSpc>
            </a:pPr>
            <a:r>
              <a:rPr lang="en-US" sz="1800" dirty="0">
                <a:solidFill>
                  <a:srgbClr val="EE10CE"/>
                </a:solidFill>
              </a:rPr>
              <a:t>SIPO (Chinese documents)</a:t>
            </a:r>
          </a:p>
          <a:p>
            <a:pPr>
              <a:lnSpc>
                <a:spcPct val="120000"/>
              </a:lnSpc>
            </a:pPr>
            <a:r>
              <a:rPr lang="en-US" sz="1800" dirty="0">
                <a:solidFill>
                  <a:srgbClr val="EE10CE"/>
                </a:solidFill>
              </a:rPr>
              <a:t>IPDL (Japanese documents)</a:t>
            </a:r>
          </a:p>
          <a:p>
            <a:pPr>
              <a:lnSpc>
                <a:spcPct val="120000"/>
              </a:lnSpc>
            </a:pPr>
            <a:r>
              <a:rPr lang="en-US" sz="1800" b="1" dirty="0">
                <a:solidFill>
                  <a:srgbClr val="3333FF"/>
                </a:solidFill>
              </a:rPr>
              <a:t>Some of the paid databases are,</a:t>
            </a:r>
          </a:p>
          <a:p>
            <a:pPr>
              <a:lnSpc>
                <a:spcPct val="120000"/>
              </a:lnSpc>
            </a:pPr>
            <a:r>
              <a:rPr lang="en-US" sz="1800" dirty="0" err="1">
                <a:solidFill>
                  <a:srgbClr val="EE10CE"/>
                </a:solidFill>
              </a:rPr>
              <a:t>Totalpatents</a:t>
            </a:r>
            <a:r>
              <a:rPr lang="en-US" sz="1800" dirty="0">
                <a:solidFill>
                  <a:srgbClr val="EE10CE"/>
                </a:solidFill>
              </a:rPr>
              <a:t> (Coverage)</a:t>
            </a:r>
          </a:p>
          <a:p>
            <a:pPr>
              <a:lnSpc>
                <a:spcPct val="120000"/>
              </a:lnSpc>
            </a:pPr>
            <a:r>
              <a:rPr lang="en-US" sz="1800" dirty="0" err="1">
                <a:solidFill>
                  <a:srgbClr val="EE10CE"/>
                </a:solidFill>
              </a:rPr>
              <a:t>Questel</a:t>
            </a:r>
            <a:r>
              <a:rPr lang="en-US" sz="1800" dirty="0">
                <a:solidFill>
                  <a:srgbClr val="EE10CE"/>
                </a:solidFill>
              </a:rPr>
              <a:t> Orbit (Coverage)</a:t>
            </a:r>
          </a:p>
          <a:p>
            <a:pPr>
              <a:lnSpc>
                <a:spcPct val="120000"/>
              </a:lnSpc>
            </a:pPr>
            <a:r>
              <a:rPr lang="en-US" sz="1800" dirty="0">
                <a:solidFill>
                  <a:srgbClr val="EE10CE"/>
                </a:solidFill>
              </a:rPr>
              <a:t> </a:t>
            </a:r>
            <a:r>
              <a:rPr lang="en-US" sz="1800" dirty="0" err="1">
                <a:solidFill>
                  <a:srgbClr val="EE10CE"/>
                </a:solidFill>
              </a:rPr>
              <a:t>Relecura</a:t>
            </a:r>
            <a:endParaRPr lang="en-US" sz="1800" dirty="0">
              <a:solidFill>
                <a:srgbClr val="EE10CE"/>
              </a:solidFill>
            </a:endParaRPr>
          </a:p>
          <a:p>
            <a:pPr>
              <a:lnSpc>
                <a:spcPct val="120000"/>
              </a:lnSpc>
            </a:pPr>
            <a:r>
              <a:rPr lang="en-US" sz="1800" dirty="0">
                <a:solidFill>
                  <a:srgbClr val="EE10CE"/>
                </a:solidFill>
              </a:rPr>
              <a:t>Thomson Innovation</a:t>
            </a:r>
          </a:p>
        </p:txBody>
      </p:sp>
    </p:spTree>
    <p:extLst>
      <p:ext uri="{BB962C8B-B14F-4D97-AF65-F5344CB8AC3E}">
        <p14:creationId xmlns:p14="http://schemas.microsoft.com/office/powerpoint/2010/main" val="3482582439"/>
      </p:ext>
    </p:extLst>
  </p:cSld>
  <p:clrMapOvr>
    <a:masterClrMapping/>
  </p:clrMapOvr>
  <p:transition>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612B-2BF0-4394-8204-06E905969F61}"/>
              </a:ext>
            </a:extLst>
          </p:cNvPr>
          <p:cNvSpPr>
            <a:spLocks noGrp="1"/>
          </p:cNvSpPr>
          <p:nvPr>
            <p:ph type="title"/>
          </p:nvPr>
        </p:nvSpPr>
        <p:spPr/>
        <p:txBody>
          <a:bodyPr/>
          <a:lstStyle/>
          <a:p>
            <a:r>
              <a:rPr lang="en-US" sz="2800" b="1" dirty="0"/>
              <a:t>2.4.14 Patent Watch</a:t>
            </a:r>
          </a:p>
        </p:txBody>
      </p:sp>
      <p:sp>
        <p:nvSpPr>
          <p:cNvPr id="4" name="Content Placeholder 3">
            <a:extLst>
              <a:ext uri="{FF2B5EF4-FFF2-40B4-BE49-F238E27FC236}">
                <a16:creationId xmlns:a16="http://schemas.microsoft.com/office/drawing/2014/main" id="{91945C14-72F9-4E07-A3A2-DADB58DC5B21}"/>
              </a:ext>
            </a:extLst>
          </p:cNvPr>
          <p:cNvSpPr>
            <a:spLocks noGrp="1"/>
          </p:cNvSpPr>
          <p:nvPr>
            <p:ph idx="1"/>
          </p:nvPr>
        </p:nvSpPr>
        <p:spPr/>
        <p:txBody>
          <a:bodyPr/>
          <a:lstStyle/>
          <a:p>
            <a:pPr>
              <a:lnSpc>
                <a:spcPct val="120000"/>
              </a:lnSpc>
            </a:pPr>
            <a:r>
              <a:rPr lang="en-US" sz="2400" dirty="0"/>
              <a:t>Patent watch is a process by which issued patents and pending applications are monitored to check if they are of any interest.</a:t>
            </a:r>
          </a:p>
          <a:p>
            <a:pPr>
              <a:lnSpc>
                <a:spcPct val="120000"/>
              </a:lnSpc>
            </a:pPr>
            <a:endParaRPr lang="en-US" sz="2400" dirty="0"/>
          </a:p>
          <a:p>
            <a:pPr marL="0" indent="0">
              <a:lnSpc>
                <a:spcPct val="120000"/>
              </a:lnSpc>
              <a:buNone/>
            </a:pPr>
            <a:r>
              <a:rPr lang="en-US" sz="1800" dirty="0"/>
              <a:t>.</a:t>
            </a:r>
          </a:p>
          <a:p>
            <a:pPr>
              <a:lnSpc>
                <a:spcPct val="120000"/>
              </a:lnSpc>
            </a:pPr>
            <a:r>
              <a:rPr lang="en-US" sz="2400" dirty="0"/>
              <a:t>The interest in watching patents could be related to :</a:t>
            </a:r>
          </a:p>
          <a:p>
            <a:pPr lvl="1">
              <a:lnSpc>
                <a:spcPct val="120000"/>
              </a:lnSpc>
            </a:pPr>
            <a:r>
              <a:rPr lang="en-US" sz="2000" dirty="0"/>
              <a:t>Finding infringement of any rights possessed;</a:t>
            </a:r>
          </a:p>
          <a:p>
            <a:pPr lvl="1">
              <a:lnSpc>
                <a:spcPct val="120000"/>
              </a:lnSpc>
            </a:pPr>
            <a:r>
              <a:rPr lang="en-US" sz="2000" dirty="0"/>
              <a:t>Finding relevant patents for acquisition or licensing;</a:t>
            </a:r>
          </a:p>
          <a:p>
            <a:pPr lvl="1">
              <a:lnSpc>
                <a:spcPct val="120000"/>
              </a:lnSpc>
            </a:pPr>
            <a:r>
              <a:rPr lang="en-US" sz="2000" dirty="0"/>
              <a:t>Finding activities of competitors in the patent space</a:t>
            </a:r>
          </a:p>
        </p:txBody>
      </p:sp>
    </p:spTree>
    <p:extLst>
      <p:ext uri="{BB962C8B-B14F-4D97-AF65-F5344CB8AC3E}">
        <p14:creationId xmlns:p14="http://schemas.microsoft.com/office/powerpoint/2010/main" val="2900916561"/>
      </p:ext>
    </p:extLst>
  </p:cSld>
  <p:clrMapOvr>
    <a:masterClrMapping/>
  </p:clrMapOvr>
  <p:transition>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dirty="0"/>
              <a:t>2.5 Geographical Indications</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r>
              <a:rPr lang="en-US" sz="2000" dirty="0"/>
              <a:t>In December 1999, the Parliament had passed the Geographical Indications of Goods (Registration and Protection) Act,1999. This Act seeks to provide for the registration and better protection of geographical indications relating to goods in India.</a:t>
            </a:r>
          </a:p>
          <a:p>
            <a:r>
              <a:rPr lang="en-US" sz="2000" dirty="0"/>
              <a:t>The Geographical Indications Registry would be located at Chennai. The Act has come into force with effect from 15th September 2003</a:t>
            </a:r>
          </a:p>
          <a:p>
            <a:r>
              <a:rPr lang="en-US" sz="2000" dirty="0"/>
              <a:t>Registration affords better legal protection to facilitate an action for infringement. The registered proprietor and </a:t>
            </a:r>
            <a:r>
              <a:rPr lang="en-US" sz="2000" dirty="0" err="1"/>
              <a:t>authorised</a:t>
            </a:r>
            <a:r>
              <a:rPr lang="en-US" sz="2000" dirty="0"/>
              <a:t> users can initiate infringement actions.</a:t>
            </a:r>
          </a:p>
          <a:p>
            <a:r>
              <a:rPr lang="en-US" sz="2000" dirty="0"/>
              <a:t>The registration of a geographical indication is valid for a period of 10 years. It can be renewed from time to time for further period of 10 years each. </a:t>
            </a:r>
          </a:p>
          <a:p>
            <a:r>
              <a:rPr lang="en-US" sz="2000" dirty="0"/>
              <a:t>If a registered geographical indication is not renewed it is liable to be removed from the register.</a:t>
            </a:r>
          </a:p>
        </p:txBody>
      </p:sp>
    </p:spTree>
    <p:extLst>
      <p:ext uri="{BB962C8B-B14F-4D97-AF65-F5344CB8AC3E}">
        <p14:creationId xmlns:p14="http://schemas.microsoft.com/office/powerpoint/2010/main" val="1238618306"/>
      </p:ext>
    </p:extLst>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CE3C-244C-482B-B8A5-E14785FF3B14}"/>
              </a:ext>
            </a:extLst>
          </p:cNvPr>
          <p:cNvSpPr>
            <a:spLocks noGrp="1"/>
          </p:cNvSpPr>
          <p:nvPr>
            <p:ph type="title"/>
          </p:nvPr>
        </p:nvSpPr>
        <p:spPr/>
        <p:txBody>
          <a:bodyPr/>
          <a:lstStyle/>
          <a:p>
            <a:r>
              <a:rPr lang="en-US" dirty="0"/>
              <a:t>2.1 Introduction - Industrial design </a:t>
            </a:r>
          </a:p>
        </p:txBody>
      </p:sp>
      <p:sp>
        <p:nvSpPr>
          <p:cNvPr id="4" name="Content Placeholder 3">
            <a:extLst>
              <a:ext uri="{FF2B5EF4-FFF2-40B4-BE49-F238E27FC236}">
                <a16:creationId xmlns:a16="http://schemas.microsoft.com/office/drawing/2014/main" id="{BA903236-1FD1-4AE8-AC50-585E1D31C29E}"/>
              </a:ext>
            </a:extLst>
          </p:cNvPr>
          <p:cNvSpPr>
            <a:spLocks noGrp="1"/>
          </p:cNvSpPr>
          <p:nvPr>
            <p:ph idx="1"/>
          </p:nvPr>
        </p:nvSpPr>
        <p:spPr>
          <a:xfrm>
            <a:off x="457200" y="1060174"/>
            <a:ext cx="8229600" cy="5327374"/>
          </a:xfrm>
        </p:spPr>
        <p:txBody>
          <a:bodyPr/>
          <a:lstStyle/>
          <a:p>
            <a:pPr>
              <a:lnSpc>
                <a:spcPct val="150000"/>
              </a:lnSpc>
            </a:pPr>
            <a:r>
              <a:rPr lang="en-US" sz="2000" dirty="0"/>
              <a:t>According to WIPO, an industrial design refers to the ornamental or aesthetic aspects of an article. </a:t>
            </a:r>
          </a:p>
          <a:p>
            <a:pPr>
              <a:lnSpc>
                <a:spcPct val="150000"/>
              </a:lnSpc>
            </a:pPr>
            <a:r>
              <a:rPr lang="en-US" sz="2000" dirty="0"/>
              <a:t>A design may consist of 3-D features, such as the shape or surface of an article, or 2-D features such as patterns, lines or color.</a:t>
            </a:r>
          </a:p>
          <a:p>
            <a:pPr>
              <a:lnSpc>
                <a:spcPct val="150000"/>
              </a:lnSpc>
            </a:pPr>
            <a:r>
              <a:rPr lang="en-US" sz="2000" dirty="0"/>
              <a:t> Industrial designs are applied to a wide variety of industrial products and handicrafts. </a:t>
            </a:r>
          </a:p>
          <a:p>
            <a:pPr>
              <a:lnSpc>
                <a:spcPct val="150000"/>
              </a:lnSpc>
            </a:pPr>
            <a:r>
              <a:rPr lang="en-US" sz="2000" dirty="0"/>
              <a:t>The designs wing of the patents office under Government of India administers the registration process. </a:t>
            </a:r>
          </a:p>
          <a:p>
            <a:pPr>
              <a:lnSpc>
                <a:spcPct val="150000"/>
              </a:lnSpc>
            </a:pPr>
            <a:r>
              <a:rPr lang="en-US" sz="2000" dirty="0"/>
              <a:t>The process for registration in online - you need to create an account, fill in the application, digitally sign the form (Form 5 and 44) and make the payment</a:t>
            </a:r>
            <a:endParaRPr lang="en-US" sz="2000" dirty="0">
              <a:solidFill>
                <a:srgbClr val="FA04DD"/>
              </a:solidFill>
            </a:endParaRPr>
          </a:p>
        </p:txBody>
      </p:sp>
    </p:spTree>
    <p:extLst>
      <p:ext uri="{BB962C8B-B14F-4D97-AF65-F5344CB8AC3E}">
        <p14:creationId xmlns:p14="http://schemas.microsoft.com/office/powerpoint/2010/main" val="3281621730"/>
      </p:ext>
    </p:extLst>
  </p:cSld>
  <p:clrMapOvr>
    <a:masterClrMapping/>
  </p:clrMapOvr>
  <p:transition>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2.5.2 Benefits of Registration of Geographical Indications</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It confers legal protection to Geographical Indications in India.</a:t>
            </a:r>
          </a:p>
          <a:p>
            <a:pPr>
              <a:lnSpc>
                <a:spcPct val="150000"/>
              </a:lnSpc>
            </a:pPr>
            <a:r>
              <a:rPr lang="en-US" sz="2400" dirty="0"/>
              <a:t>Prevents </a:t>
            </a:r>
            <a:r>
              <a:rPr lang="en-US" sz="2400" dirty="0" err="1"/>
              <a:t>unauthorised</a:t>
            </a:r>
            <a:r>
              <a:rPr lang="en-US" sz="2400" dirty="0"/>
              <a:t> use of a Registered Geographical Indication by others.</a:t>
            </a:r>
          </a:p>
          <a:p>
            <a:pPr>
              <a:lnSpc>
                <a:spcPct val="150000"/>
              </a:lnSpc>
            </a:pPr>
            <a:r>
              <a:rPr lang="en-US" sz="2400" dirty="0"/>
              <a:t>It provides legal protection to Indian Geographical Indications which in turn boost exports.</a:t>
            </a:r>
          </a:p>
          <a:p>
            <a:pPr>
              <a:lnSpc>
                <a:spcPct val="150000"/>
              </a:lnSpc>
            </a:pPr>
            <a:r>
              <a:rPr lang="en-US" sz="2400" dirty="0"/>
              <a:t>It promotes economic prosperity of producers of goods produced in a geographical territory.</a:t>
            </a:r>
          </a:p>
        </p:txBody>
      </p:sp>
    </p:spTree>
    <p:extLst>
      <p:ext uri="{BB962C8B-B14F-4D97-AF65-F5344CB8AC3E}">
        <p14:creationId xmlns:p14="http://schemas.microsoft.com/office/powerpoint/2010/main" val="2033228562"/>
      </p:ext>
    </p:extLst>
  </p:cSld>
  <p:clrMapOvr>
    <a:masterClrMapping/>
  </p:clrMapOvr>
  <p:transition>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2.5.4 Applicants for the Registration of a Geographical Indication</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Any association of persons, producers, </a:t>
            </a:r>
            <a:r>
              <a:rPr lang="en-US" sz="2400" dirty="0" err="1"/>
              <a:t>organisation</a:t>
            </a:r>
            <a:r>
              <a:rPr lang="en-US" sz="2400" dirty="0"/>
              <a:t> or authority established by or under the law can apply.</a:t>
            </a:r>
          </a:p>
          <a:p>
            <a:pPr>
              <a:lnSpc>
                <a:spcPct val="150000"/>
              </a:lnSpc>
            </a:pPr>
            <a:r>
              <a:rPr lang="en-US" sz="2400" dirty="0"/>
              <a:t>The applicant must represent the interest of the producers</a:t>
            </a:r>
          </a:p>
          <a:p>
            <a:pPr>
              <a:lnSpc>
                <a:spcPct val="150000"/>
              </a:lnSpc>
            </a:pPr>
            <a:r>
              <a:rPr lang="en-US" sz="2400" dirty="0"/>
              <a:t>The application should be in writing in the prescribed form</a:t>
            </a:r>
          </a:p>
          <a:p>
            <a:pPr>
              <a:lnSpc>
                <a:spcPct val="150000"/>
              </a:lnSpc>
            </a:pPr>
            <a:r>
              <a:rPr lang="en-US" sz="2400" dirty="0"/>
              <a:t>The application should be addressed to the Registrar of Geographical Indications along with prescribed fee.</a:t>
            </a:r>
          </a:p>
        </p:txBody>
      </p:sp>
    </p:spTree>
    <p:extLst>
      <p:ext uri="{BB962C8B-B14F-4D97-AF65-F5344CB8AC3E}">
        <p14:creationId xmlns:p14="http://schemas.microsoft.com/office/powerpoint/2010/main" val="828287968"/>
      </p:ext>
    </p:extLst>
  </p:cSld>
  <p:clrMapOvr>
    <a:masterClrMapping/>
  </p:clrMapOvr>
  <p:transition>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2.5.7 Producer in Relation to a Geographical Indication</a:t>
            </a:r>
          </a:p>
        </p:txBody>
      </p:sp>
      <p:sp>
        <p:nvSpPr>
          <p:cNvPr id="3" name="Content Placeholder 2">
            <a:extLst>
              <a:ext uri="{FF2B5EF4-FFF2-40B4-BE49-F238E27FC236}">
                <a16:creationId xmlns:a16="http://schemas.microsoft.com/office/drawing/2014/main" id="{4C68F23D-4907-4C30-81CD-0487C64AAF6F}"/>
              </a:ext>
            </a:extLst>
          </p:cNvPr>
          <p:cNvSpPr>
            <a:spLocks noGrp="1"/>
          </p:cNvSpPr>
          <p:nvPr>
            <p:ph idx="1"/>
          </p:nvPr>
        </p:nvSpPr>
        <p:spPr/>
        <p:txBody>
          <a:bodyPr/>
          <a:lstStyle/>
          <a:p>
            <a:pPr>
              <a:lnSpc>
                <a:spcPct val="150000"/>
              </a:lnSpc>
            </a:pPr>
            <a:r>
              <a:rPr lang="en-US" sz="2400" dirty="0"/>
              <a:t>The persons dealing with three categories of goods are covered under the term Producer:</a:t>
            </a:r>
          </a:p>
          <a:p>
            <a:pPr>
              <a:lnSpc>
                <a:spcPct val="150000"/>
              </a:lnSpc>
            </a:pPr>
            <a:r>
              <a:rPr lang="en-US" sz="2400" dirty="0"/>
              <a:t>Agricultural goods includes the production, processing, trading or dealing</a:t>
            </a:r>
          </a:p>
          <a:p>
            <a:pPr>
              <a:lnSpc>
                <a:spcPct val="150000"/>
              </a:lnSpc>
            </a:pPr>
            <a:r>
              <a:rPr lang="en-US" sz="2400" dirty="0"/>
              <a:t>Natural goods includes exploiting, trading or dealing</a:t>
            </a:r>
          </a:p>
          <a:p>
            <a:pPr>
              <a:lnSpc>
                <a:spcPct val="150000"/>
              </a:lnSpc>
            </a:pPr>
            <a:r>
              <a:rPr lang="en-US" sz="2400" dirty="0"/>
              <a:t>Handicrafts or Industrial goods includes making, manufacturing, trading or dealing.</a:t>
            </a:r>
          </a:p>
        </p:txBody>
      </p:sp>
    </p:spTree>
    <p:extLst>
      <p:ext uri="{BB962C8B-B14F-4D97-AF65-F5344CB8AC3E}">
        <p14:creationId xmlns:p14="http://schemas.microsoft.com/office/powerpoint/2010/main" val="2085316073"/>
      </p:ext>
    </p:extLst>
  </p:cSld>
  <p:clrMapOvr>
    <a:masterClrMapping/>
  </p:clrMapOvr>
  <p:transition>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a:xfrm>
            <a:off x="457200" y="2965"/>
            <a:ext cx="8229600" cy="457197"/>
          </a:xfrm>
        </p:spPr>
        <p:txBody>
          <a:bodyPr/>
          <a:lstStyle/>
          <a:p>
            <a:r>
              <a:rPr lang="en-US" sz="2800" b="1" dirty="0"/>
              <a:t>2.5.8 The Registration Process</a:t>
            </a:r>
          </a:p>
        </p:txBody>
      </p:sp>
      <p:pic>
        <p:nvPicPr>
          <p:cNvPr id="5" name="Picture 4">
            <a:extLst>
              <a:ext uri="{FF2B5EF4-FFF2-40B4-BE49-F238E27FC236}">
                <a16:creationId xmlns:a16="http://schemas.microsoft.com/office/drawing/2014/main" id="{A67DF83F-DF6E-42C9-A2B6-FFBD3E7A45DC}"/>
              </a:ext>
            </a:extLst>
          </p:cNvPr>
          <p:cNvPicPr>
            <a:picLocks noChangeAspect="1"/>
          </p:cNvPicPr>
          <p:nvPr/>
        </p:nvPicPr>
        <p:blipFill>
          <a:blip r:embed="rId2"/>
          <a:stretch>
            <a:fillRect/>
          </a:stretch>
        </p:blipFill>
        <p:spPr>
          <a:xfrm>
            <a:off x="457200" y="460162"/>
            <a:ext cx="8537704" cy="5900881"/>
          </a:xfrm>
          <a:prstGeom prst="rect">
            <a:avLst/>
          </a:prstGeom>
        </p:spPr>
      </p:pic>
    </p:spTree>
    <p:extLst>
      <p:ext uri="{BB962C8B-B14F-4D97-AF65-F5344CB8AC3E}">
        <p14:creationId xmlns:p14="http://schemas.microsoft.com/office/powerpoint/2010/main" val="2626070400"/>
      </p:ext>
    </p:extLst>
  </p:cSld>
  <p:clrMapOvr>
    <a:masterClrMapping/>
  </p:clrMapOvr>
  <p:transition>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2.5.8 GI Registration Process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400" dirty="0"/>
              <a:t>Step 1 : Filing of application</a:t>
            </a:r>
          </a:p>
          <a:p>
            <a:pPr>
              <a:lnSpc>
                <a:spcPct val="120000"/>
              </a:lnSpc>
            </a:pPr>
            <a:r>
              <a:rPr lang="en-US" sz="2400" dirty="0"/>
              <a:t>Step 2 and 3 : Preliminary scrutiny and examination</a:t>
            </a:r>
          </a:p>
          <a:p>
            <a:pPr>
              <a:lnSpc>
                <a:spcPct val="120000"/>
              </a:lnSpc>
            </a:pPr>
            <a:r>
              <a:rPr lang="en-US" sz="2400" dirty="0"/>
              <a:t>Step 4 : Show cause notice</a:t>
            </a:r>
          </a:p>
          <a:p>
            <a:pPr>
              <a:lnSpc>
                <a:spcPct val="120000"/>
              </a:lnSpc>
            </a:pPr>
            <a:r>
              <a:rPr lang="en-US" sz="2400" dirty="0"/>
              <a:t>Step 5 : Publication in the geographical indications journal</a:t>
            </a:r>
          </a:p>
          <a:p>
            <a:pPr>
              <a:lnSpc>
                <a:spcPct val="120000"/>
              </a:lnSpc>
            </a:pPr>
            <a:r>
              <a:rPr lang="en-US" sz="2400" dirty="0"/>
              <a:t>Step 6 : Opposition to Registration</a:t>
            </a:r>
          </a:p>
          <a:p>
            <a:pPr>
              <a:lnSpc>
                <a:spcPct val="120000"/>
              </a:lnSpc>
            </a:pPr>
            <a:r>
              <a:rPr lang="en-US" sz="2400" dirty="0"/>
              <a:t>Step 7 : Registration</a:t>
            </a:r>
          </a:p>
          <a:p>
            <a:pPr>
              <a:lnSpc>
                <a:spcPct val="120000"/>
              </a:lnSpc>
            </a:pPr>
            <a:r>
              <a:rPr lang="en-US" sz="2400" dirty="0"/>
              <a:t>Step 8 : Renewal</a:t>
            </a:r>
          </a:p>
          <a:p>
            <a:pPr>
              <a:lnSpc>
                <a:spcPct val="120000"/>
              </a:lnSpc>
            </a:pPr>
            <a:r>
              <a:rPr lang="en-US" sz="2400" dirty="0"/>
              <a:t>Step 9 : Additional protection to notified goods</a:t>
            </a:r>
          </a:p>
          <a:p>
            <a:pPr>
              <a:lnSpc>
                <a:spcPct val="120000"/>
              </a:lnSpc>
            </a:pPr>
            <a:r>
              <a:rPr lang="en-US" sz="2400" dirty="0"/>
              <a:t>Step 10 : Appeal</a:t>
            </a:r>
          </a:p>
          <a:p>
            <a:pPr>
              <a:lnSpc>
                <a:spcPct val="120000"/>
              </a:lnSpc>
            </a:pPr>
            <a:endParaRPr lang="en-US" sz="2400" dirty="0"/>
          </a:p>
        </p:txBody>
      </p:sp>
    </p:spTree>
    <p:extLst>
      <p:ext uri="{BB962C8B-B14F-4D97-AF65-F5344CB8AC3E}">
        <p14:creationId xmlns:p14="http://schemas.microsoft.com/office/powerpoint/2010/main" val="1451221309"/>
      </p:ext>
    </p:extLst>
  </p:cSld>
  <p:clrMapOvr>
    <a:masterClrMapping/>
  </p:clrMapOvr>
  <p:transition>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2.6 Trade Secrets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000" dirty="0"/>
              <a:t>The benchmark/reputation/success of a company hinges on their unique product and service offering, as it differentiates it from the rest to occupy a unique niche in the marketplace. </a:t>
            </a:r>
          </a:p>
          <a:p>
            <a:pPr>
              <a:lnSpc>
                <a:spcPct val="120000"/>
              </a:lnSpc>
            </a:pPr>
            <a:r>
              <a:rPr lang="en-US" sz="2000" dirty="0"/>
              <a:t>Naturally, no company would like competitors to find out how it does things and dilute its competitive edge; these are its 'trade secrets.’ </a:t>
            </a:r>
          </a:p>
          <a:p>
            <a:pPr>
              <a:lnSpc>
                <a:spcPct val="120000"/>
              </a:lnSpc>
            </a:pPr>
            <a:r>
              <a:rPr lang="en-US" sz="2000" dirty="0"/>
              <a:t>Trade secrets can protect a company’s confidential business information. This information usually distinguishes a company and sets it apart from rivals.</a:t>
            </a:r>
          </a:p>
          <a:p>
            <a:pPr>
              <a:lnSpc>
                <a:spcPct val="120000"/>
              </a:lnSpc>
            </a:pPr>
            <a:r>
              <a:rPr lang="en-US" sz="2000" dirty="0">
                <a:solidFill>
                  <a:srgbClr val="FB05D8"/>
                </a:solidFill>
              </a:rPr>
              <a:t>A trade secret is a type of intellectual property in the form of a formula, practice, process, design, instrument, pattern, commercial method, or compilation of information that is not generally known or reasonably ascertainable by others, and by which a person or company can obtain an economic advantage over competitors</a:t>
            </a:r>
            <a:r>
              <a:rPr lang="en-US" sz="2000" dirty="0"/>
              <a:t>.</a:t>
            </a:r>
          </a:p>
        </p:txBody>
      </p:sp>
    </p:spTree>
    <p:extLst>
      <p:ext uri="{BB962C8B-B14F-4D97-AF65-F5344CB8AC3E}">
        <p14:creationId xmlns:p14="http://schemas.microsoft.com/office/powerpoint/2010/main" val="2444553606"/>
      </p:ext>
    </p:extLst>
  </p:cSld>
  <p:clrMapOvr>
    <a:masterClrMapping/>
  </p:clrMapOvr>
  <p:transition>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2.6.2 Types of Trade Secrets</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50000"/>
              </a:lnSpc>
            </a:pPr>
            <a:r>
              <a:rPr lang="en-US" sz="2000" dirty="0"/>
              <a:t>The ingredients used in the product : </a:t>
            </a:r>
          </a:p>
          <a:p>
            <a:pPr lvl="1">
              <a:lnSpc>
                <a:spcPct val="150000"/>
              </a:lnSpc>
            </a:pPr>
            <a:r>
              <a:rPr lang="en-US" sz="1600" dirty="0"/>
              <a:t>For example, soft drinks manufacturer Coca-Cola keeps its ingredients a closely-guarded secret and the recipe is accessible only to a select few.</a:t>
            </a:r>
          </a:p>
          <a:p>
            <a:pPr>
              <a:lnSpc>
                <a:spcPct val="150000"/>
              </a:lnSpc>
            </a:pPr>
            <a:r>
              <a:rPr lang="en-US" sz="2000" dirty="0"/>
              <a:t>Way of manufacturing : </a:t>
            </a:r>
          </a:p>
          <a:p>
            <a:pPr lvl="1">
              <a:lnSpc>
                <a:spcPct val="150000"/>
              </a:lnSpc>
            </a:pPr>
            <a:r>
              <a:rPr lang="en-US" sz="1600" dirty="0"/>
              <a:t>A company may get a competitive edge just by finding a new way of making things. These may include types of manufacturing equipment, processes or systems. </a:t>
            </a:r>
          </a:p>
          <a:p>
            <a:pPr>
              <a:lnSpc>
                <a:spcPct val="150000"/>
              </a:lnSpc>
            </a:pPr>
            <a:r>
              <a:rPr lang="en-US" sz="2000" dirty="0"/>
              <a:t>Way of selling and distribution :</a:t>
            </a:r>
          </a:p>
          <a:p>
            <a:pPr lvl="1">
              <a:lnSpc>
                <a:spcPct val="150000"/>
              </a:lnSpc>
            </a:pPr>
            <a:r>
              <a:rPr lang="en-US" sz="1600" dirty="0"/>
              <a:t>Companies often devise unique methods of selling and distributing products, which may give them an extra edge.</a:t>
            </a:r>
          </a:p>
          <a:p>
            <a:r>
              <a:rPr lang="en-US" sz="2000" dirty="0">
                <a:solidFill>
                  <a:srgbClr val="00B050"/>
                </a:solidFill>
              </a:rPr>
              <a:t>India does not have a specific codified legislation to protect Trade Secrets.</a:t>
            </a:r>
          </a:p>
        </p:txBody>
      </p:sp>
    </p:spTree>
    <p:extLst>
      <p:ext uri="{BB962C8B-B14F-4D97-AF65-F5344CB8AC3E}">
        <p14:creationId xmlns:p14="http://schemas.microsoft.com/office/powerpoint/2010/main" val="3932031669"/>
      </p:ext>
    </p:extLst>
  </p:cSld>
  <p:clrMapOvr>
    <a:masterClrMapping/>
  </p:clrMapOvr>
  <p:transition>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 Registration of Industrial Designs in India and Abroad</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059365"/>
          </a:xfrm>
        </p:spPr>
        <p:txBody>
          <a:bodyPr/>
          <a:lstStyle/>
          <a:p>
            <a:pPr>
              <a:lnSpc>
                <a:spcPct val="120000"/>
              </a:lnSpc>
            </a:pPr>
            <a:r>
              <a:rPr lang="en-US" sz="2000" dirty="0"/>
              <a:t>Design is a right created by the statue which is different from Trade Mark and Copyright.</a:t>
            </a:r>
          </a:p>
          <a:p>
            <a:pPr>
              <a:lnSpc>
                <a:spcPct val="120000"/>
              </a:lnSpc>
            </a:pPr>
            <a:r>
              <a:rPr lang="en-US" sz="2000" dirty="0">
                <a:solidFill>
                  <a:srgbClr val="FA04DD"/>
                </a:solidFill>
              </a:rPr>
              <a:t>In terms of Design Act, 2000, design means only the features of shape, configuration, pattern, ornament or composition of lines or colors applied to any article whether in two dimensional or three dimensional or in both forms, which in the finished article appeal to and are judged solely by the eye.</a:t>
            </a:r>
          </a:p>
          <a:p>
            <a:pPr>
              <a:lnSpc>
                <a:spcPct val="120000"/>
              </a:lnSpc>
            </a:pPr>
            <a:r>
              <a:rPr lang="en-US" sz="2000" dirty="0"/>
              <a:t>Design is one of the categories of IPR where the design system focuses on the aesthetic feature of an article derived from its visual appearance. </a:t>
            </a:r>
          </a:p>
          <a:p>
            <a:pPr>
              <a:lnSpc>
                <a:spcPct val="120000"/>
              </a:lnSpc>
            </a:pPr>
            <a:r>
              <a:rPr lang="en-US" sz="2000" dirty="0"/>
              <a:t>Relevant aspects are the shape, configuration, surface pattern, the </a:t>
            </a:r>
            <a:r>
              <a:rPr lang="en-US" sz="2000" dirty="0" err="1"/>
              <a:t>colour</a:t>
            </a:r>
            <a:r>
              <a:rPr lang="en-US" sz="2000" dirty="0"/>
              <a:t> or line or a combination thereof as applied to an article which produces an aesthetic impression on the sense of sight.</a:t>
            </a:r>
            <a:endParaRPr lang="en-US" sz="2000" dirty="0">
              <a:solidFill>
                <a:srgbClr val="00B050"/>
              </a:solidFill>
            </a:endParaRPr>
          </a:p>
        </p:txBody>
      </p:sp>
    </p:spTree>
    <p:extLst>
      <p:ext uri="{BB962C8B-B14F-4D97-AF65-F5344CB8AC3E}">
        <p14:creationId xmlns:p14="http://schemas.microsoft.com/office/powerpoint/2010/main" val="2854949769"/>
      </p:ext>
    </p:extLst>
  </p:cSld>
  <p:clrMapOvr>
    <a:masterClrMapping/>
  </p:clrMapOvr>
  <p:transition>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2.7.2 Criteria of Design Registration</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967410"/>
            <a:ext cx="8229600" cy="5158756"/>
          </a:xfrm>
        </p:spPr>
        <p:txBody>
          <a:bodyPr/>
          <a:lstStyle/>
          <a:p>
            <a:r>
              <a:rPr lang="en-US" sz="2000" dirty="0"/>
              <a:t>Design should be new or original.</a:t>
            </a:r>
          </a:p>
          <a:p>
            <a:pPr lvl="1"/>
            <a:r>
              <a:rPr lang="en-US" sz="1600" dirty="0"/>
              <a:t>It should not be published in any country.</a:t>
            </a:r>
          </a:p>
          <a:p>
            <a:pPr lvl="1"/>
            <a:r>
              <a:rPr lang="en-US" sz="1600" dirty="0"/>
              <a:t>Not contrary to public order or morality.</a:t>
            </a:r>
          </a:p>
          <a:p>
            <a:pPr lvl="1"/>
            <a:r>
              <a:rPr lang="en-US" sz="1600" dirty="0"/>
              <a:t>Should not attract the provision of section 4 of Designs Act,2000</a:t>
            </a:r>
          </a:p>
          <a:p>
            <a:r>
              <a:rPr lang="en-US" sz="2000" dirty="0">
                <a:solidFill>
                  <a:srgbClr val="3333FF"/>
                </a:solidFill>
              </a:rPr>
              <a:t>Prohibition of registration of certain designs : A design shall not be registered if the design:</a:t>
            </a:r>
          </a:p>
          <a:p>
            <a:pPr lvl="1"/>
            <a:r>
              <a:rPr lang="en-US" sz="1600" dirty="0">
                <a:solidFill>
                  <a:srgbClr val="FB05D8"/>
                </a:solidFill>
              </a:rPr>
              <a:t>Is not new or original; or</a:t>
            </a:r>
          </a:p>
          <a:p>
            <a:pPr lvl="1"/>
            <a:r>
              <a:rPr lang="en-US" sz="1600" dirty="0">
                <a:solidFill>
                  <a:srgbClr val="FB05D8"/>
                </a:solidFill>
              </a:rPr>
              <a:t>Has been disclosed to the public :</a:t>
            </a:r>
          </a:p>
          <a:p>
            <a:pPr lvl="1"/>
            <a:r>
              <a:rPr lang="en-US" sz="1600" dirty="0">
                <a:solidFill>
                  <a:srgbClr val="FB05D8"/>
                </a:solidFill>
              </a:rPr>
              <a:t>Any where in India or in any other country by publication in tangible form or by use or in any other way prior to the filing date, or where applicable, the priority date of the application for registration; or</a:t>
            </a:r>
          </a:p>
          <a:p>
            <a:pPr lvl="1"/>
            <a:r>
              <a:rPr lang="en-US" sz="1600" dirty="0">
                <a:solidFill>
                  <a:srgbClr val="FB05D8"/>
                </a:solidFill>
              </a:rPr>
              <a:t>Is not significantly distinguishable from, known designs or combination of known designs; or</a:t>
            </a:r>
          </a:p>
          <a:p>
            <a:pPr lvl="1"/>
            <a:r>
              <a:rPr lang="en-US" sz="1600" dirty="0">
                <a:solidFill>
                  <a:srgbClr val="FB05D8"/>
                </a:solidFill>
              </a:rPr>
              <a:t>Comprises or contains scandalous or obscene matter.</a:t>
            </a:r>
          </a:p>
          <a:p>
            <a:pPr lvl="1"/>
            <a:r>
              <a:rPr lang="en-US" sz="1600" dirty="0">
                <a:solidFill>
                  <a:srgbClr val="FB05D8"/>
                </a:solidFill>
              </a:rPr>
              <a:t>Designs incorporating official symbols or emblems, maps, buildings, stamps, medals etc. cannot be registered under The Designs Act, 2000</a:t>
            </a:r>
          </a:p>
        </p:txBody>
      </p:sp>
    </p:spTree>
    <p:extLst>
      <p:ext uri="{BB962C8B-B14F-4D97-AF65-F5344CB8AC3E}">
        <p14:creationId xmlns:p14="http://schemas.microsoft.com/office/powerpoint/2010/main" val="154883931"/>
      </p:ext>
    </p:extLst>
  </p:cSld>
  <p:clrMapOvr>
    <a:masterClrMapping/>
  </p:clrMapOvr>
  <p:transition>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924E-1F40-415B-9A47-8D0B93E4B08E}"/>
              </a:ext>
            </a:extLst>
          </p:cNvPr>
          <p:cNvSpPr>
            <a:spLocks noGrp="1"/>
          </p:cNvSpPr>
          <p:nvPr>
            <p:ph type="title"/>
          </p:nvPr>
        </p:nvSpPr>
        <p:spPr/>
        <p:txBody>
          <a:bodyPr/>
          <a:lstStyle/>
          <a:p>
            <a:r>
              <a:rPr lang="en-US" sz="2800" b="1" dirty="0"/>
              <a:t>2.7.7 Steps to Register a Design</a:t>
            </a:r>
          </a:p>
        </p:txBody>
      </p:sp>
      <p:sp>
        <p:nvSpPr>
          <p:cNvPr id="3" name="Content Placeholder 2">
            <a:extLst>
              <a:ext uri="{FF2B5EF4-FFF2-40B4-BE49-F238E27FC236}">
                <a16:creationId xmlns:a16="http://schemas.microsoft.com/office/drawing/2014/main" id="{F42E9E66-C9EC-4E8B-85A1-11B73932E7EB}"/>
              </a:ext>
            </a:extLst>
          </p:cNvPr>
          <p:cNvSpPr>
            <a:spLocks noGrp="1"/>
          </p:cNvSpPr>
          <p:nvPr>
            <p:ph idx="1"/>
          </p:nvPr>
        </p:nvSpPr>
        <p:spPr>
          <a:xfrm>
            <a:off x="457200" y="1066800"/>
            <a:ext cx="8229600" cy="5158756"/>
          </a:xfrm>
        </p:spPr>
        <p:txBody>
          <a:bodyPr/>
          <a:lstStyle/>
          <a:p>
            <a:pPr>
              <a:lnSpc>
                <a:spcPct val="120000"/>
              </a:lnSpc>
            </a:pPr>
            <a:r>
              <a:rPr lang="en-US" sz="1800" dirty="0"/>
              <a:t>Name and address of the Applicant;</a:t>
            </a:r>
          </a:p>
          <a:p>
            <a:pPr>
              <a:lnSpc>
                <a:spcPct val="120000"/>
              </a:lnSpc>
            </a:pPr>
            <a:r>
              <a:rPr lang="en-US" sz="1800" dirty="0"/>
              <a:t>Legal Status of the Applicant i.e. whether the applicant is natural person, Company etc. If the Applicant claims to be a start-up (registered with the Government of India as a start-up), the certificate has to be filed.</a:t>
            </a:r>
          </a:p>
          <a:p>
            <a:pPr>
              <a:lnSpc>
                <a:spcPct val="120000"/>
              </a:lnSpc>
            </a:pPr>
            <a:r>
              <a:rPr lang="en-US" sz="1800" dirty="0"/>
              <a:t>Description of article to be filled in along with identification of the class as per the classification.</a:t>
            </a:r>
          </a:p>
          <a:p>
            <a:pPr>
              <a:lnSpc>
                <a:spcPct val="120000"/>
              </a:lnSpc>
            </a:pPr>
            <a:r>
              <a:rPr lang="en-US" sz="1800" dirty="0"/>
              <a:t>The nature of applicant determines the official fee for the application.</a:t>
            </a:r>
          </a:p>
          <a:p>
            <a:pPr>
              <a:lnSpc>
                <a:spcPct val="120000"/>
              </a:lnSpc>
            </a:pPr>
            <a:r>
              <a:rPr lang="en-US" sz="1800" dirty="0"/>
              <a:t>The image or drawing of the article is to be filed along with the application.</a:t>
            </a:r>
          </a:p>
          <a:p>
            <a:pPr>
              <a:lnSpc>
                <a:spcPct val="120000"/>
              </a:lnSpc>
            </a:pPr>
            <a:r>
              <a:rPr lang="en-US" sz="1800" dirty="0"/>
              <a:t>Claim of novelty is to be made in the application i.e. whether any part of the article or the entire article is novel.</a:t>
            </a:r>
          </a:p>
          <a:p>
            <a:pPr>
              <a:lnSpc>
                <a:spcPct val="120000"/>
              </a:lnSpc>
            </a:pPr>
            <a:r>
              <a:rPr lang="en-US" sz="1800" dirty="0"/>
              <a:t>The government fees for filing a design application for a natural person and start up is half of that of an artificial person like a Company. </a:t>
            </a:r>
          </a:p>
          <a:p>
            <a:pPr>
              <a:lnSpc>
                <a:spcPct val="120000"/>
              </a:lnSpc>
            </a:pPr>
            <a:r>
              <a:rPr lang="en-US" sz="1800" dirty="0"/>
              <a:t>In order to encourage online filing, law provides for a 10 % discount for online filing vis-à-vis paper filing at Design office</a:t>
            </a:r>
            <a:endParaRPr lang="en-US" sz="1400" dirty="0">
              <a:solidFill>
                <a:srgbClr val="FB05D8"/>
              </a:solidFill>
            </a:endParaRPr>
          </a:p>
        </p:txBody>
      </p:sp>
    </p:spTree>
    <p:extLst>
      <p:ext uri="{BB962C8B-B14F-4D97-AF65-F5344CB8AC3E}">
        <p14:creationId xmlns:p14="http://schemas.microsoft.com/office/powerpoint/2010/main" val="3446719201"/>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8398-AE9C-4972-9846-9447C7DA4F80}"/>
              </a:ext>
            </a:extLst>
          </p:cNvPr>
          <p:cNvSpPr>
            <a:spLocks noGrp="1"/>
          </p:cNvSpPr>
          <p:nvPr>
            <p:ph type="title"/>
          </p:nvPr>
        </p:nvSpPr>
        <p:spPr/>
        <p:txBody>
          <a:bodyPr/>
          <a:lstStyle/>
          <a:p>
            <a:r>
              <a:rPr lang="en-US" dirty="0"/>
              <a:t>2.1 Introduction - Trademarks</a:t>
            </a:r>
          </a:p>
        </p:txBody>
      </p:sp>
      <p:sp>
        <p:nvSpPr>
          <p:cNvPr id="3" name="Content Placeholder 2">
            <a:extLst>
              <a:ext uri="{FF2B5EF4-FFF2-40B4-BE49-F238E27FC236}">
                <a16:creationId xmlns:a16="http://schemas.microsoft.com/office/drawing/2014/main" id="{EC07E42C-31D5-4AF7-98AD-82539450B33F}"/>
              </a:ext>
            </a:extLst>
          </p:cNvPr>
          <p:cNvSpPr>
            <a:spLocks noGrp="1"/>
          </p:cNvSpPr>
          <p:nvPr>
            <p:ph idx="1"/>
          </p:nvPr>
        </p:nvSpPr>
        <p:spPr/>
        <p:txBody>
          <a:bodyPr/>
          <a:lstStyle/>
          <a:p>
            <a:r>
              <a:rPr lang="en-US" sz="2000" dirty="0"/>
              <a:t>Trademarks/Wordmarks are distinctive or unique sign or mark that identifies that a certain product or service belongs to or are provided by an individual or entity</a:t>
            </a:r>
          </a:p>
          <a:p>
            <a:r>
              <a:rPr lang="en-US" sz="2000" dirty="0"/>
              <a:t>A trademark provides recognition and familiarity among its consumers. </a:t>
            </a:r>
          </a:p>
          <a:p>
            <a:r>
              <a:rPr lang="en-US" sz="2000" dirty="0"/>
              <a:t>Regulation of trademarks in India is governed under Trademarks Act, 1999. This Act is in conformity with World Trade Organization recommendations and Trade-Related Aspects of Intellectual Property Rights (TRIPS) Agreement. </a:t>
            </a:r>
          </a:p>
          <a:p>
            <a:r>
              <a:rPr lang="en-US" sz="2000" dirty="0"/>
              <a:t>The Trademarks Department under the Office of Controller General of Patents, Designs &amp; Trademarks administers trademarks in India.</a:t>
            </a:r>
          </a:p>
          <a:p>
            <a:r>
              <a:rPr lang="en-US" sz="2000" dirty="0"/>
              <a:t>The process of registration is online and is valid for 10 years, with an option to renew the same for another 10 years.</a:t>
            </a:r>
          </a:p>
        </p:txBody>
      </p:sp>
    </p:spTree>
    <p:extLst>
      <p:ext uri="{BB962C8B-B14F-4D97-AF65-F5344CB8AC3E}">
        <p14:creationId xmlns:p14="http://schemas.microsoft.com/office/powerpoint/2010/main" val="3448091841"/>
      </p:ext>
    </p:extLst>
  </p:cSld>
  <p:clrMapOvr>
    <a:masterClrMapping/>
  </p:clrMapOvr>
  <p:transition>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F8CA0-8886-431B-8E2B-662AC8005010}"/>
              </a:ext>
            </a:extLst>
          </p:cNvPr>
          <p:cNvPicPr>
            <a:picLocks noChangeAspect="1"/>
          </p:cNvPicPr>
          <p:nvPr/>
        </p:nvPicPr>
        <p:blipFill rotWithShape="1">
          <a:blip r:embed="rId2"/>
          <a:srcRect t="31306" b="6472"/>
          <a:stretch/>
        </p:blipFill>
        <p:spPr>
          <a:xfrm>
            <a:off x="870501" y="0"/>
            <a:ext cx="7041045" cy="6662161"/>
          </a:xfrm>
          <a:prstGeom prst="rect">
            <a:avLst/>
          </a:prstGeom>
        </p:spPr>
      </p:pic>
    </p:spTree>
    <p:extLst>
      <p:ext uri="{BB962C8B-B14F-4D97-AF65-F5344CB8AC3E}">
        <p14:creationId xmlns:p14="http://schemas.microsoft.com/office/powerpoint/2010/main" val="3849652078"/>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25B24CB-C18E-4271-B5CC-9C2A334E4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547" y="0"/>
            <a:ext cx="4386470" cy="6477011"/>
          </a:xfrm>
          <a:prstGeom prst="rect">
            <a:avLst/>
          </a:prstGeom>
        </p:spPr>
      </p:pic>
    </p:spTree>
    <p:extLst>
      <p:ext uri="{BB962C8B-B14F-4D97-AF65-F5344CB8AC3E}">
        <p14:creationId xmlns:p14="http://schemas.microsoft.com/office/powerpoint/2010/main" val="715217019"/>
      </p:ext>
    </p:extLst>
  </p:cSld>
  <p:clrMapOvr>
    <a:masterClrMapping/>
  </p:clrMapOvr>
  <p:transition>
    <p:wipe dir="d"/>
  </p:transition>
</p:sld>
</file>

<file path=ppt/theme/theme1.xml><?xml version="1.0" encoding="utf-8"?>
<a:theme xmlns:a="http://schemas.openxmlformats.org/drawingml/2006/main" name="SASEPresentatio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Comic Sans MS"/>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8E9540F8-C56E-444C-ACB3-A860CA9AFDC0}" vid="{4ACF5BCF-BEF1-4540-B07B-0840E8236B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Courseware-Template</Template>
  <TotalTime>1999</TotalTime>
  <Words>7627</Words>
  <Application>Microsoft Office PowerPoint</Application>
  <PresentationFormat>On-screen Show (4:3)</PresentationFormat>
  <Paragraphs>441</Paragraphs>
  <Slides>80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Calibri</vt:lpstr>
      <vt:lpstr>Comic Sans MS</vt:lpstr>
      <vt:lpstr>Tahoma</vt:lpstr>
      <vt:lpstr>Wingdings</vt:lpstr>
      <vt:lpstr>SASEPresentation</vt:lpstr>
      <vt:lpstr>PowerPoint Presentation</vt:lpstr>
      <vt:lpstr>Unit-2 Syllabus </vt:lpstr>
      <vt:lpstr>2.1 Introduction </vt:lpstr>
      <vt:lpstr>2.1 Introduction - Patents </vt:lpstr>
      <vt:lpstr>2.1 Introduction </vt:lpstr>
      <vt:lpstr>2.1 Introduction - Patents </vt:lpstr>
      <vt:lpstr>2.1 Introduction - Industrial design </vt:lpstr>
      <vt:lpstr>2.1 Introduction - Trademarks</vt:lpstr>
      <vt:lpstr>PowerPoint Presentation</vt:lpstr>
      <vt:lpstr>2.2 Meaning and Practical Aspects of Registrations of Copyrights</vt:lpstr>
      <vt:lpstr>2.2 Meaning and Practical Aspects of Registrations of Copyrights</vt:lpstr>
      <vt:lpstr>2.2.2 Things that cannot be Copyrighted in India</vt:lpstr>
      <vt:lpstr>2.2.3 Necessity of Copyright Registration</vt:lpstr>
      <vt:lpstr>2.2.3 Necessity of Copyright Registration</vt:lpstr>
      <vt:lpstr>2.2.3 Necessity of Copyright Registration</vt:lpstr>
      <vt:lpstr>2.2.3 Necessity of Copyright Registration</vt:lpstr>
      <vt:lpstr>2.2.4 Form of Register of Copyrights</vt:lpstr>
      <vt:lpstr>2.2.4 Form of Register of Copyrights</vt:lpstr>
      <vt:lpstr>2.2.4 Form of Register of Copyrights</vt:lpstr>
      <vt:lpstr>2.2.4 Form of Register of Copyrights</vt:lpstr>
      <vt:lpstr>2.2.4 Form of Register of Copyrights</vt:lpstr>
      <vt:lpstr>2.2.5 Steps Involved in Making a Registration of Copyright</vt:lpstr>
      <vt:lpstr>PowerPoint Presentation</vt:lpstr>
      <vt:lpstr>2.2.5 Steps Involved in Making a Registration of Copyright</vt:lpstr>
      <vt:lpstr>PowerPoint Presentation</vt:lpstr>
      <vt:lpstr>PowerPoint Presentation</vt:lpstr>
      <vt:lpstr>Scope and Extent of Copyright Registration </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 Meaning and Practical Aspects of Registrations of Trademarks</vt:lpstr>
      <vt:lpstr>2.3.3 Conditions when Trademark Rights can be Lost</vt:lpstr>
      <vt:lpstr>2.3.3.1 Trademark Infringement</vt:lpstr>
      <vt:lpstr>2.3.3.2 Trademark Dilution</vt:lpstr>
      <vt:lpstr>2.3.3.3 Defenses to Trademark Infringement or Dilution</vt:lpstr>
      <vt:lpstr>2.3.4 Procedure of Registration of Trademark in India</vt:lpstr>
      <vt:lpstr>2.3.4 Procedure of Registration of Trademark in India</vt:lpstr>
      <vt:lpstr>PowerPoint Presentation</vt:lpstr>
      <vt:lpstr>2.3.4 Procedure of Registration of Trademark in India</vt:lpstr>
      <vt:lpstr>2.3.4 Procedure of Registration of Trademark in India</vt:lpstr>
      <vt:lpstr>2.3.4 Procedure of Registration of Trademark in India</vt:lpstr>
      <vt:lpstr>Madrid protocol</vt:lpstr>
      <vt:lpstr>Madrid protocol</vt:lpstr>
      <vt:lpstr>2.3.4 Procedure of Registration of Trademark in India</vt:lpstr>
      <vt:lpstr>2.3.4 Procedure of Registration of Trademark in India</vt:lpstr>
      <vt:lpstr>2.3.4 Procedure of Registration of Trademark in India</vt:lpstr>
      <vt:lpstr>2.4 Meaning and Practical Aspects of Registrations of Patents</vt:lpstr>
      <vt:lpstr>2.4 Meaning and Practical Aspects of Registrations of Patents</vt:lpstr>
      <vt:lpstr>2.4 Meaning and Practical Aspects of Registrations of Patents</vt:lpstr>
      <vt:lpstr>2.4.3 The Process of Acquiring a Patent in India</vt:lpstr>
      <vt:lpstr>2.4.3 The Process of Acquiring a Patent in India</vt:lpstr>
      <vt:lpstr>2.4.3 The Process of Acquiring a Patent in India</vt:lpstr>
      <vt:lpstr>2.4.3 The Process of Acquiring a Patent in India</vt:lpstr>
      <vt:lpstr>2.4.3 The Process of Acquiring a Patent in India</vt:lpstr>
      <vt:lpstr>2.4.3 The Process of Acquiring a Patent in India</vt:lpstr>
      <vt:lpstr>PowerPoint Presentation</vt:lpstr>
      <vt:lpstr>2.4.4 The procedure for the grant of the patent</vt:lpstr>
      <vt:lpstr>2.4.4 The procedure for the grant of the patent</vt:lpstr>
      <vt:lpstr>2.4.4 The procedure for the grant of the patent</vt:lpstr>
      <vt:lpstr>2.4.4 The procedure for the grant of the patent</vt:lpstr>
      <vt:lpstr>2.4.4 The procedure for the grant of the patent</vt:lpstr>
      <vt:lpstr>2.4.4 The procedure for the grant of the patent</vt:lpstr>
      <vt:lpstr>PCT International application</vt:lpstr>
      <vt:lpstr>2.4.6 A Patent Search</vt:lpstr>
      <vt:lpstr>2.4.6 A Patent Search</vt:lpstr>
      <vt:lpstr>2.4.14 Patent Watch</vt:lpstr>
      <vt:lpstr>2.5 Geographical Indications</vt:lpstr>
      <vt:lpstr>2.5.2 Benefits of Registration of Geographical Indications</vt:lpstr>
      <vt:lpstr>2.5.4 Applicants for the Registration of a Geographical Indication</vt:lpstr>
      <vt:lpstr>2.5.7 Producer in Relation to a Geographical Indication</vt:lpstr>
      <vt:lpstr>2.5.8 The Registration Process</vt:lpstr>
      <vt:lpstr>2.5.8 GI Registration Process</vt:lpstr>
      <vt:lpstr>2.6 Trade Secrets</vt:lpstr>
      <vt:lpstr>2.6.2 Types of Trade Secrets</vt:lpstr>
      <vt:lpstr>2.7 Registration of Industrial Designs in India and Abroad</vt:lpstr>
      <vt:lpstr>2.7.2 Criteria of Design Registration</vt:lpstr>
      <vt:lpstr>2.7.7 Steps to Register a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&lt;Course Title&gt;</dc:title>
  <dc:creator>S Sivakumar</dc:creator>
  <cp:lastModifiedBy>K S Jayakumar</cp:lastModifiedBy>
  <cp:revision>281</cp:revision>
  <dcterms:created xsi:type="dcterms:W3CDTF">2016-10-24T07:34:31Z</dcterms:created>
  <dcterms:modified xsi:type="dcterms:W3CDTF">2022-04-25T07:53:58Z</dcterms:modified>
</cp:coreProperties>
</file>